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2"/>
  </p:notesMasterIdLst>
  <p:sldIdLst>
    <p:sldId id="257" r:id="rId2"/>
    <p:sldId id="346" r:id="rId3"/>
    <p:sldId id="1520" r:id="rId4"/>
    <p:sldId id="436" r:id="rId5"/>
    <p:sldId id="1536" r:id="rId6"/>
    <p:sldId id="1538" r:id="rId7"/>
    <p:sldId id="380" r:id="rId8"/>
    <p:sldId id="379" r:id="rId9"/>
    <p:sldId id="381" r:id="rId10"/>
    <p:sldId id="382" r:id="rId11"/>
    <p:sldId id="355" r:id="rId12"/>
    <p:sldId id="1560" r:id="rId13"/>
    <p:sldId id="272" r:id="rId14"/>
    <p:sldId id="273" r:id="rId15"/>
    <p:sldId id="274" r:id="rId16"/>
    <p:sldId id="1540" r:id="rId17"/>
    <p:sldId id="1541" r:id="rId18"/>
    <p:sldId id="1543" r:id="rId19"/>
    <p:sldId id="1544" r:id="rId20"/>
    <p:sldId id="1545" r:id="rId21"/>
    <p:sldId id="1542" r:id="rId22"/>
    <p:sldId id="1547" r:id="rId23"/>
    <p:sldId id="1546" r:id="rId24"/>
    <p:sldId id="1548" r:id="rId25"/>
    <p:sldId id="1549" r:id="rId26"/>
    <p:sldId id="1550" r:id="rId27"/>
    <p:sldId id="1551" r:id="rId28"/>
    <p:sldId id="1552" r:id="rId29"/>
    <p:sldId id="1553" r:id="rId30"/>
    <p:sldId id="1554" r:id="rId31"/>
    <p:sldId id="1555" r:id="rId32"/>
    <p:sldId id="1556" r:id="rId33"/>
    <p:sldId id="1557" r:id="rId34"/>
    <p:sldId id="1558" r:id="rId35"/>
    <p:sldId id="1559" r:id="rId36"/>
    <p:sldId id="292" r:id="rId37"/>
    <p:sldId id="295" r:id="rId38"/>
    <p:sldId id="1568" r:id="rId39"/>
    <p:sldId id="1567" r:id="rId40"/>
    <p:sldId id="296" r:id="rId41"/>
    <p:sldId id="297" r:id="rId42"/>
    <p:sldId id="259" r:id="rId43"/>
    <p:sldId id="1561" r:id="rId44"/>
    <p:sldId id="258" r:id="rId45"/>
    <p:sldId id="1565" r:id="rId46"/>
    <p:sldId id="261" r:id="rId47"/>
    <p:sldId id="1566" r:id="rId48"/>
    <p:sldId id="263" r:id="rId49"/>
    <p:sldId id="265" r:id="rId50"/>
    <p:sldId id="1564" r:id="rId51"/>
    <p:sldId id="1562" r:id="rId52"/>
    <p:sldId id="266" r:id="rId53"/>
    <p:sldId id="267" r:id="rId54"/>
    <p:sldId id="268" r:id="rId55"/>
    <p:sldId id="269" r:id="rId56"/>
    <p:sldId id="277" r:id="rId57"/>
    <p:sldId id="278" r:id="rId58"/>
    <p:sldId id="279" r:id="rId59"/>
    <p:sldId id="280" r:id="rId60"/>
    <p:sldId id="337" r:id="rId61"/>
  </p:sldIdLst>
  <p:sldSz cx="13312775" cy="748823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2" autoAdjust="0"/>
    <p:restoredTop sz="96283" autoAdjust="0"/>
  </p:normalViewPr>
  <p:slideViewPr>
    <p:cSldViewPr snapToGrid="0">
      <p:cViewPr varScale="1">
        <p:scale>
          <a:sx n="54" d="100"/>
          <a:sy n="54" d="100"/>
        </p:scale>
        <p:origin x="12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34CF1-96C6-4DA7-9DEC-B5B90AB04AA0}"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B9421-C2D4-4483-A10B-21FF0838890E}" type="slidenum">
              <a:rPr lang="en-US" smtClean="0"/>
              <a:t>‹#›</a:t>
            </a:fld>
            <a:endParaRPr lang="en-US"/>
          </a:p>
        </p:txBody>
      </p:sp>
    </p:spTree>
    <p:extLst>
      <p:ext uri="{BB962C8B-B14F-4D97-AF65-F5344CB8AC3E}">
        <p14:creationId xmlns:p14="http://schemas.microsoft.com/office/powerpoint/2010/main" val="2179183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D64E-478A-1C7A-E30B-2928419E360C}"/>
              </a:ext>
            </a:extLst>
          </p:cNvPr>
          <p:cNvSpPr>
            <a:spLocks noGrp="1"/>
          </p:cNvSpPr>
          <p:nvPr>
            <p:ph type="ctrTitle"/>
          </p:nvPr>
        </p:nvSpPr>
        <p:spPr>
          <a:xfrm>
            <a:off x="1664097" y="1225506"/>
            <a:ext cx="9984581" cy="2607016"/>
          </a:xfrm>
        </p:spPr>
        <p:txBody>
          <a:bodyPr anchor="b"/>
          <a:lstStyle>
            <a:lvl1pPr algn="ctr">
              <a:defRPr sz="6551"/>
            </a:lvl1pPr>
          </a:lstStyle>
          <a:p>
            <a:r>
              <a:rPr lang="en-US"/>
              <a:t>Click to edit Master title style</a:t>
            </a:r>
            <a:endParaRPr lang="en-IN"/>
          </a:p>
        </p:txBody>
      </p:sp>
      <p:sp>
        <p:nvSpPr>
          <p:cNvPr id="3" name="Subtitle 2">
            <a:extLst>
              <a:ext uri="{FF2B5EF4-FFF2-40B4-BE49-F238E27FC236}">
                <a16:creationId xmlns:a16="http://schemas.microsoft.com/office/drawing/2014/main" id="{6FA49085-9578-DC52-6A22-B041AE6D4061}"/>
              </a:ext>
            </a:extLst>
          </p:cNvPr>
          <p:cNvSpPr>
            <a:spLocks noGrp="1"/>
          </p:cNvSpPr>
          <p:nvPr>
            <p:ph type="subTitle" idx="1"/>
          </p:nvPr>
        </p:nvSpPr>
        <p:spPr>
          <a:xfrm>
            <a:off x="1664097" y="3933059"/>
            <a:ext cx="9984581" cy="1807924"/>
          </a:xfrm>
        </p:spPr>
        <p:txBody>
          <a:bodyPr/>
          <a:lstStyle>
            <a:lvl1pPr marL="0" indent="0" algn="ctr">
              <a:buNone/>
              <a:defRPr sz="2621"/>
            </a:lvl1pPr>
            <a:lvl2pPr marL="499217" indent="0" algn="ctr">
              <a:buNone/>
              <a:defRPr sz="2184"/>
            </a:lvl2pPr>
            <a:lvl3pPr marL="998433" indent="0" algn="ctr">
              <a:buNone/>
              <a:defRPr sz="1965"/>
            </a:lvl3pPr>
            <a:lvl4pPr marL="1497650" indent="0" algn="ctr">
              <a:buNone/>
              <a:defRPr sz="1747"/>
            </a:lvl4pPr>
            <a:lvl5pPr marL="1996867" indent="0" algn="ctr">
              <a:buNone/>
              <a:defRPr sz="1747"/>
            </a:lvl5pPr>
            <a:lvl6pPr marL="2496083" indent="0" algn="ctr">
              <a:buNone/>
              <a:defRPr sz="1747"/>
            </a:lvl6pPr>
            <a:lvl7pPr marL="2995300" indent="0" algn="ctr">
              <a:buNone/>
              <a:defRPr sz="1747"/>
            </a:lvl7pPr>
            <a:lvl8pPr marL="3494517" indent="0" algn="ctr">
              <a:buNone/>
              <a:defRPr sz="1747"/>
            </a:lvl8pPr>
            <a:lvl9pPr marL="3993733" indent="0" algn="ctr">
              <a:buNone/>
              <a:defRPr sz="1747"/>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F8943E-D792-CEA4-78B9-88DCDDB094E3}"/>
              </a:ext>
            </a:extLst>
          </p:cNvPr>
          <p:cNvSpPr>
            <a:spLocks noGrp="1"/>
          </p:cNvSpPr>
          <p:nvPr>
            <p:ph type="dt" sz="half" idx="10"/>
          </p:nvPr>
        </p:nvSpPr>
        <p:spPr/>
        <p:txBody>
          <a:bodyPr/>
          <a:lstStyle/>
          <a:p>
            <a:fld id="{737410FA-CE35-4D5A-A47A-EC25C35078B2}" type="datetime1">
              <a:rPr lang="en-IN" smtClean="0"/>
              <a:t>25-08-2025</a:t>
            </a:fld>
            <a:endParaRPr lang="en-IN"/>
          </a:p>
        </p:txBody>
      </p:sp>
      <p:sp>
        <p:nvSpPr>
          <p:cNvPr id="5" name="Footer Placeholder 4">
            <a:extLst>
              <a:ext uri="{FF2B5EF4-FFF2-40B4-BE49-F238E27FC236}">
                <a16:creationId xmlns:a16="http://schemas.microsoft.com/office/drawing/2014/main" id="{E5610C63-00AD-ED85-E3CC-AF52459CEC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6B301-9B48-3827-40FB-135BAA3EFAF7}"/>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339234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ED4A-B517-8786-80C5-66A5D60E3A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D582A0-8C90-D236-344C-A748B17103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268AA-C00C-8080-CFC2-C133EEB97432}"/>
              </a:ext>
            </a:extLst>
          </p:cNvPr>
          <p:cNvSpPr>
            <a:spLocks noGrp="1"/>
          </p:cNvSpPr>
          <p:nvPr>
            <p:ph type="dt" sz="half" idx="10"/>
          </p:nvPr>
        </p:nvSpPr>
        <p:spPr/>
        <p:txBody>
          <a:bodyPr/>
          <a:lstStyle/>
          <a:p>
            <a:fld id="{5FBEB603-D42B-44FD-BE12-19A36654F80B}" type="datetime1">
              <a:rPr lang="en-IN" smtClean="0"/>
              <a:t>25-08-2025</a:t>
            </a:fld>
            <a:endParaRPr lang="en-IN"/>
          </a:p>
        </p:txBody>
      </p:sp>
      <p:sp>
        <p:nvSpPr>
          <p:cNvPr id="5" name="Footer Placeholder 4">
            <a:extLst>
              <a:ext uri="{FF2B5EF4-FFF2-40B4-BE49-F238E27FC236}">
                <a16:creationId xmlns:a16="http://schemas.microsoft.com/office/drawing/2014/main" id="{532F4E1B-00AD-AFD3-8CEC-C77422E7E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DD3F4-68F1-B077-EE39-F361EB35E7D2}"/>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5310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932FD-435B-D467-5585-DF9F12E8C6C0}"/>
              </a:ext>
            </a:extLst>
          </p:cNvPr>
          <p:cNvSpPr>
            <a:spLocks noGrp="1"/>
          </p:cNvSpPr>
          <p:nvPr>
            <p:ph type="title" orient="vert"/>
          </p:nvPr>
        </p:nvSpPr>
        <p:spPr>
          <a:xfrm>
            <a:off x="9526955" y="398679"/>
            <a:ext cx="2870567" cy="634593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EE6659-9E0E-BDC1-C915-D84CC0929D57}"/>
              </a:ext>
            </a:extLst>
          </p:cNvPr>
          <p:cNvSpPr>
            <a:spLocks noGrp="1"/>
          </p:cNvSpPr>
          <p:nvPr>
            <p:ph type="body" orient="vert" idx="1"/>
          </p:nvPr>
        </p:nvSpPr>
        <p:spPr>
          <a:xfrm>
            <a:off x="915253" y="398679"/>
            <a:ext cx="8445292" cy="63459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B2E90C-31C7-EA19-55C5-1B99079ECB8B}"/>
              </a:ext>
            </a:extLst>
          </p:cNvPr>
          <p:cNvSpPr>
            <a:spLocks noGrp="1"/>
          </p:cNvSpPr>
          <p:nvPr>
            <p:ph type="dt" sz="half" idx="10"/>
          </p:nvPr>
        </p:nvSpPr>
        <p:spPr/>
        <p:txBody>
          <a:bodyPr/>
          <a:lstStyle/>
          <a:p>
            <a:fld id="{6E9E0FA7-EA50-4A8F-A659-8A15740E542B}" type="datetime1">
              <a:rPr lang="en-IN" smtClean="0"/>
              <a:t>25-08-2025</a:t>
            </a:fld>
            <a:endParaRPr lang="en-IN"/>
          </a:p>
        </p:txBody>
      </p:sp>
      <p:sp>
        <p:nvSpPr>
          <p:cNvPr id="5" name="Footer Placeholder 4">
            <a:extLst>
              <a:ext uri="{FF2B5EF4-FFF2-40B4-BE49-F238E27FC236}">
                <a16:creationId xmlns:a16="http://schemas.microsoft.com/office/drawing/2014/main" id="{E8A15EEB-A01A-F13E-60F1-C05B5D6005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6E890-36DE-584F-0818-6AC88D26C9F5}"/>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23696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37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3F19-B29D-AEBA-1E67-63B526DB24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3A8A09-5661-E84C-EA5A-BA7A0790D4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2CD4C5-4F23-150D-0244-46A2469D79E8}"/>
              </a:ext>
            </a:extLst>
          </p:cNvPr>
          <p:cNvSpPr>
            <a:spLocks noGrp="1"/>
          </p:cNvSpPr>
          <p:nvPr>
            <p:ph type="dt" sz="half" idx="10"/>
          </p:nvPr>
        </p:nvSpPr>
        <p:spPr/>
        <p:txBody>
          <a:bodyPr/>
          <a:lstStyle/>
          <a:p>
            <a:fld id="{B8314CB9-266C-48A5-BC47-6E91B45369EA}" type="datetime1">
              <a:rPr lang="en-IN" smtClean="0"/>
              <a:t>25-08-2025</a:t>
            </a:fld>
            <a:endParaRPr lang="en-IN"/>
          </a:p>
        </p:txBody>
      </p:sp>
      <p:sp>
        <p:nvSpPr>
          <p:cNvPr id="5" name="Footer Placeholder 4">
            <a:extLst>
              <a:ext uri="{FF2B5EF4-FFF2-40B4-BE49-F238E27FC236}">
                <a16:creationId xmlns:a16="http://schemas.microsoft.com/office/drawing/2014/main" id="{385B48FF-FC69-C154-54AE-A7BC2D5E73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D33FAA-014B-8F86-DF44-FBFEE780AA00}"/>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57965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5D23-87D4-D2E6-B822-4059C1337B12}"/>
              </a:ext>
            </a:extLst>
          </p:cNvPr>
          <p:cNvSpPr>
            <a:spLocks noGrp="1"/>
          </p:cNvSpPr>
          <p:nvPr>
            <p:ph type="title"/>
          </p:nvPr>
        </p:nvSpPr>
        <p:spPr>
          <a:xfrm>
            <a:off x="908320" y="1866861"/>
            <a:ext cx="11482268" cy="3114898"/>
          </a:xfrm>
        </p:spPr>
        <p:txBody>
          <a:bodyPr anchor="b"/>
          <a:lstStyle>
            <a:lvl1pPr>
              <a:defRPr sz="6551"/>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4B8A1B-3924-ABF0-4F27-2F19FF5DE2FB}"/>
              </a:ext>
            </a:extLst>
          </p:cNvPr>
          <p:cNvSpPr>
            <a:spLocks noGrp="1"/>
          </p:cNvSpPr>
          <p:nvPr>
            <p:ph type="body" idx="1"/>
          </p:nvPr>
        </p:nvSpPr>
        <p:spPr>
          <a:xfrm>
            <a:off x="908320" y="5011227"/>
            <a:ext cx="11482268" cy="1638052"/>
          </a:xfrm>
        </p:spPr>
        <p:txBody>
          <a:bodyPr/>
          <a:lstStyle>
            <a:lvl1pPr marL="0" indent="0">
              <a:buNone/>
              <a:defRPr sz="2621">
                <a:solidFill>
                  <a:schemeClr val="tx1">
                    <a:tint val="75000"/>
                  </a:schemeClr>
                </a:solidFill>
              </a:defRPr>
            </a:lvl1pPr>
            <a:lvl2pPr marL="499217" indent="0">
              <a:buNone/>
              <a:defRPr sz="2184">
                <a:solidFill>
                  <a:schemeClr val="tx1">
                    <a:tint val="75000"/>
                  </a:schemeClr>
                </a:solidFill>
              </a:defRPr>
            </a:lvl2pPr>
            <a:lvl3pPr marL="998433" indent="0">
              <a:buNone/>
              <a:defRPr sz="1965">
                <a:solidFill>
                  <a:schemeClr val="tx1">
                    <a:tint val="75000"/>
                  </a:schemeClr>
                </a:solidFill>
              </a:defRPr>
            </a:lvl3pPr>
            <a:lvl4pPr marL="1497650" indent="0">
              <a:buNone/>
              <a:defRPr sz="1747">
                <a:solidFill>
                  <a:schemeClr val="tx1">
                    <a:tint val="75000"/>
                  </a:schemeClr>
                </a:solidFill>
              </a:defRPr>
            </a:lvl4pPr>
            <a:lvl5pPr marL="1996867" indent="0">
              <a:buNone/>
              <a:defRPr sz="1747">
                <a:solidFill>
                  <a:schemeClr val="tx1">
                    <a:tint val="75000"/>
                  </a:schemeClr>
                </a:solidFill>
              </a:defRPr>
            </a:lvl5pPr>
            <a:lvl6pPr marL="2496083" indent="0">
              <a:buNone/>
              <a:defRPr sz="1747">
                <a:solidFill>
                  <a:schemeClr val="tx1">
                    <a:tint val="75000"/>
                  </a:schemeClr>
                </a:solidFill>
              </a:defRPr>
            </a:lvl6pPr>
            <a:lvl7pPr marL="2995300" indent="0">
              <a:buNone/>
              <a:defRPr sz="1747">
                <a:solidFill>
                  <a:schemeClr val="tx1">
                    <a:tint val="75000"/>
                  </a:schemeClr>
                </a:solidFill>
              </a:defRPr>
            </a:lvl7pPr>
            <a:lvl8pPr marL="3494517" indent="0">
              <a:buNone/>
              <a:defRPr sz="1747">
                <a:solidFill>
                  <a:schemeClr val="tx1">
                    <a:tint val="75000"/>
                  </a:schemeClr>
                </a:solidFill>
              </a:defRPr>
            </a:lvl8pPr>
            <a:lvl9pPr marL="3993733" indent="0">
              <a:buNone/>
              <a:defRPr sz="174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20101-8C12-368F-BCFD-D298AE953AA5}"/>
              </a:ext>
            </a:extLst>
          </p:cNvPr>
          <p:cNvSpPr>
            <a:spLocks noGrp="1"/>
          </p:cNvSpPr>
          <p:nvPr>
            <p:ph type="dt" sz="half" idx="10"/>
          </p:nvPr>
        </p:nvSpPr>
        <p:spPr/>
        <p:txBody>
          <a:bodyPr/>
          <a:lstStyle/>
          <a:p>
            <a:fld id="{846AFDF4-EF7A-4564-9465-9D98C589AD25}" type="datetime1">
              <a:rPr lang="en-IN" smtClean="0"/>
              <a:t>25-08-2025</a:t>
            </a:fld>
            <a:endParaRPr lang="en-IN"/>
          </a:p>
        </p:txBody>
      </p:sp>
      <p:sp>
        <p:nvSpPr>
          <p:cNvPr id="5" name="Footer Placeholder 4">
            <a:extLst>
              <a:ext uri="{FF2B5EF4-FFF2-40B4-BE49-F238E27FC236}">
                <a16:creationId xmlns:a16="http://schemas.microsoft.com/office/drawing/2014/main" id="{74CAA9EC-F0BF-9282-71FB-0F1C0553D9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464145-27E3-A673-EF49-6B65D2FFD9E8}"/>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434852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7B97-55A1-573E-DE88-196F2F0E0C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938F98-6744-B58D-9226-B5436AC9AAFD}"/>
              </a:ext>
            </a:extLst>
          </p:cNvPr>
          <p:cNvSpPr>
            <a:spLocks noGrp="1"/>
          </p:cNvSpPr>
          <p:nvPr>
            <p:ph sz="half" idx="1"/>
          </p:nvPr>
        </p:nvSpPr>
        <p:spPr>
          <a:xfrm>
            <a:off x="915253" y="1993397"/>
            <a:ext cx="5657929" cy="4751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91AC41-88D4-9364-9F45-55F6EF05EB2E}"/>
              </a:ext>
            </a:extLst>
          </p:cNvPr>
          <p:cNvSpPr>
            <a:spLocks noGrp="1"/>
          </p:cNvSpPr>
          <p:nvPr>
            <p:ph sz="half" idx="2"/>
          </p:nvPr>
        </p:nvSpPr>
        <p:spPr>
          <a:xfrm>
            <a:off x="6739593" y="1993397"/>
            <a:ext cx="5657929" cy="4751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C75089-67E1-B4A7-55DD-CCB9180F58A8}"/>
              </a:ext>
            </a:extLst>
          </p:cNvPr>
          <p:cNvSpPr>
            <a:spLocks noGrp="1"/>
          </p:cNvSpPr>
          <p:nvPr>
            <p:ph type="dt" sz="half" idx="10"/>
          </p:nvPr>
        </p:nvSpPr>
        <p:spPr/>
        <p:txBody>
          <a:bodyPr/>
          <a:lstStyle/>
          <a:p>
            <a:fld id="{4BD0B86C-E134-4771-BA43-07E1ACC61987}" type="datetime1">
              <a:rPr lang="en-IN" smtClean="0"/>
              <a:t>25-08-2025</a:t>
            </a:fld>
            <a:endParaRPr lang="en-IN"/>
          </a:p>
        </p:txBody>
      </p:sp>
      <p:sp>
        <p:nvSpPr>
          <p:cNvPr id="6" name="Footer Placeholder 5">
            <a:extLst>
              <a:ext uri="{FF2B5EF4-FFF2-40B4-BE49-F238E27FC236}">
                <a16:creationId xmlns:a16="http://schemas.microsoft.com/office/drawing/2014/main" id="{D8879873-233E-5E7B-6E92-9D12231EC4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CCA6F-BAD1-6C94-A30B-01959B08FBE8}"/>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13811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6B48-1BBD-2956-8F34-4B0ADA599724}"/>
              </a:ext>
            </a:extLst>
          </p:cNvPr>
          <p:cNvSpPr>
            <a:spLocks noGrp="1"/>
          </p:cNvSpPr>
          <p:nvPr>
            <p:ph type="title"/>
          </p:nvPr>
        </p:nvSpPr>
        <p:spPr>
          <a:xfrm>
            <a:off x="916987" y="398680"/>
            <a:ext cx="11482268" cy="144738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1B1C43-87E8-08EF-5D72-BB06D1176B90}"/>
              </a:ext>
            </a:extLst>
          </p:cNvPr>
          <p:cNvSpPr>
            <a:spLocks noGrp="1"/>
          </p:cNvSpPr>
          <p:nvPr>
            <p:ph type="body" idx="1"/>
          </p:nvPr>
        </p:nvSpPr>
        <p:spPr>
          <a:xfrm>
            <a:off x="916989" y="1835659"/>
            <a:ext cx="5631927" cy="899628"/>
          </a:xfrm>
        </p:spPr>
        <p:txBody>
          <a:bodyPr anchor="b"/>
          <a:lstStyle>
            <a:lvl1pPr marL="0" indent="0">
              <a:buNone/>
              <a:defRPr sz="2621" b="1"/>
            </a:lvl1pPr>
            <a:lvl2pPr marL="499217" indent="0">
              <a:buNone/>
              <a:defRPr sz="2184" b="1"/>
            </a:lvl2pPr>
            <a:lvl3pPr marL="998433" indent="0">
              <a:buNone/>
              <a:defRPr sz="1965" b="1"/>
            </a:lvl3pPr>
            <a:lvl4pPr marL="1497650" indent="0">
              <a:buNone/>
              <a:defRPr sz="1747" b="1"/>
            </a:lvl4pPr>
            <a:lvl5pPr marL="1996867" indent="0">
              <a:buNone/>
              <a:defRPr sz="1747" b="1"/>
            </a:lvl5pPr>
            <a:lvl6pPr marL="2496083" indent="0">
              <a:buNone/>
              <a:defRPr sz="1747" b="1"/>
            </a:lvl6pPr>
            <a:lvl7pPr marL="2995300" indent="0">
              <a:buNone/>
              <a:defRPr sz="1747" b="1"/>
            </a:lvl7pPr>
            <a:lvl8pPr marL="3494517" indent="0">
              <a:buNone/>
              <a:defRPr sz="1747" b="1"/>
            </a:lvl8pPr>
            <a:lvl9pPr marL="3993733" indent="0">
              <a:buNone/>
              <a:defRPr sz="1747" b="1"/>
            </a:lvl9pPr>
          </a:lstStyle>
          <a:p>
            <a:pPr lvl="0"/>
            <a:r>
              <a:rPr lang="en-US"/>
              <a:t>Click to edit Master text styles</a:t>
            </a:r>
          </a:p>
        </p:txBody>
      </p:sp>
      <p:sp>
        <p:nvSpPr>
          <p:cNvPr id="4" name="Content Placeholder 3">
            <a:extLst>
              <a:ext uri="{FF2B5EF4-FFF2-40B4-BE49-F238E27FC236}">
                <a16:creationId xmlns:a16="http://schemas.microsoft.com/office/drawing/2014/main" id="{F02DE98D-4E61-300A-2C4D-B91DAEB3BBD5}"/>
              </a:ext>
            </a:extLst>
          </p:cNvPr>
          <p:cNvSpPr>
            <a:spLocks noGrp="1"/>
          </p:cNvSpPr>
          <p:nvPr>
            <p:ph sz="half" idx="2"/>
          </p:nvPr>
        </p:nvSpPr>
        <p:spPr>
          <a:xfrm>
            <a:off x="916989" y="2735288"/>
            <a:ext cx="5631927" cy="4023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5D277E-05C0-DBB0-3C88-A01C07166D39}"/>
              </a:ext>
            </a:extLst>
          </p:cNvPr>
          <p:cNvSpPr>
            <a:spLocks noGrp="1"/>
          </p:cNvSpPr>
          <p:nvPr>
            <p:ph type="body" sz="quarter" idx="3"/>
          </p:nvPr>
        </p:nvSpPr>
        <p:spPr>
          <a:xfrm>
            <a:off x="6739593" y="1835659"/>
            <a:ext cx="5659663" cy="899628"/>
          </a:xfrm>
        </p:spPr>
        <p:txBody>
          <a:bodyPr anchor="b"/>
          <a:lstStyle>
            <a:lvl1pPr marL="0" indent="0">
              <a:buNone/>
              <a:defRPr sz="2621" b="1"/>
            </a:lvl1pPr>
            <a:lvl2pPr marL="499217" indent="0">
              <a:buNone/>
              <a:defRPr sz="2184" b="1"/>
            </a:lvl2pPr>
            <a:lvl3pPr marL="998433" indent="0">
              <a:buNone/>
              <a:defRPr sz="1965" b="1"/>
            </a:lvl3pPr>
            <a:lvl4pPr marL="1497650" indent="0">
              <a:buNone/>
              <a:defRPr sz="1747" b="1"/>
            </a:lvl4pPr>
            <a:lvl5pPr marL="1996867" indent="0">
              <a:buNone/>
              <a:defRPr sz="1747" b="1"/>
            </a:lvl5pPr>
            <a:lvl6pPr marL="2496083" indent="0">
              <a:buNone/>
              <a:defRPr sz="1747" b="1"/>
            </a:lvl6pPr>
            <a:lvl7pPr marL="2995300" indent="0">
              <a:buNone/>
              <a:defRPr sz="1747" b="1"/>
            </a:lvl7pPr>
            <a:lvl8pPr marL="3494517" indent="0">
              <a:buNone/>
              <a:defRPr sz="1747" b="1"/>
            </a:lvl8pPr>
            <a:lvl9pPr marL="3993733" indent="0">
              <a:buNone/>
              <a:defRPr sz="1747" b="1"/>
            </a:lvl9pPr>
          </a:lstStyle>
          <a:p>
            <a:pPr lvl="0"/>
            <a:r>
              <a:rPr lang="en-US"/>
              <a:t>Click to edit Master text styles</a:t>
            </a:r>
          </a:p>
        </p:txBody>
      </p:sp>
      <p:sp>
        <p:nvSpPr>
          <p:cNvPr id="6" name="Content Placeholder 5">
            <a:extLst>
              <a:ext uri="{FF2B5EF4-FFF2-40B4-BE49-F238E27FC236}">
                <a16:creationId xmlns:a16="http://schemas.microsoft.com/office/drawing/2014/main" id="{8CAE8685-13DE-B05A-B935-F22B2CA0D1E4}"/>
              </a:ext>
            </a:extLst>
          </p:cNvPr>
          <p:cNvSpPr>
            <a:spLocks noGrp="1"/>
          </p:cNvSpPr>
          <p:nvPr>
            <p:ph sz="quarter" idx="4"/>
          </p:nvPr>
        </p:nvSpPr>
        <p:spPr>
          <a:xfrm>
            <a:off x="6739593" y="2735288"/>
            <a:ext cx="5659663" cy="4023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1CF8E0-D36E-17C5-0797-196719A23D2E}"/>
              </a:ext>
            </a:extLst>
          </p:cNvPr>
          <p:cNvSpPr>
            <a:spLocks noGrp="1"/>
          </p:cNvSpPr>
          <p:nvPr>
            <p:ph type="dt" sz="half" idx="10"/>
          </p:nvPr>
        </p:nvSpPr>
        <p:spPr/>
        <p:txBody>
          <a:bodyPr/>
          <a:lstStyle/>
          <a:p>
            <a:fld id="{28B6DBC0-D5B8-4882-B814-FC9A488010AD}" type="datetime1">
              <a:rPr lang="en-IN" smtClean="0"/>
              <a:t>25-08-2025</a:t>
            </a:fld>
            <a:endParaRPr lang="en-IN"/>
          </a:p>
        </p:txBody>
      </p:sp>
      <p:sp>
        <p:nvSpPr>
          <p:cNvPr id="8" name="Footer Placeholder 7">
            <a:extLst>
              <a:ext uri="{FF2B5EF4-FFF2-40B4-BE49-F238E27FC236}">
                <a16:creationId xmlns:a16="http://schemas.microsoft.com/office/drawing/2014/main" id="{3383E82F-7963-91F0-238F-8851C17243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EADFA8-E7F8-D8AF-9F55-4069BE295D33}"/>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91300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4A05-D1FF-26B0-BE1C-8C91E1FA26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F067BD-C455-001A-4FD1-66B7DC9F3F26}"/>
              </a:ext>
            </a:extLst>
          </p:cNvPr>
          <p:cNvSpPr>
            <a:spLocks noGrp="1"/>
          </p:cNvSpPr>
          <p:nvPr>
            <p:ph type="dt" sz="half" idx="10"/>
          </p:nvPr>
        </p:nvSpPr>
        <p:spPr/>
        <p:txBody>
          <a:bodyPr/>
          <a:lstStyle/>
          <a:p>
            <a:fld id="{C270AD81-EEA0-4A94-9180-E93EF1E5F3F8}" type="datetime1">
              <a:rPr lang="en-IN" smtClean="0"/>
              <a:t>25-08-2025</a:t>
            </a:fld>
            <a:endParaRPr lang="en-IN"/>
          </a:p>
        </p:txBody>
      </p:sp>
      <p:sp>
        <p:nvSpPr>
          <p:cNvPr id="4" name="Footer Placeholder 3">
            <a:extLst>
              <a:ext uri="{FF2B5EF4-FFF2-40B4-BE49-F238E27FC236}">
                <a16:creationId xmlns:a16="http://schemas.microsoft.com/office/drawing/2014/main" id="{C65E7B67-0D01-E1C8-B892-1677F627AE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DDECB4-4488-7682-2118-69D12F5B5145}"/>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28644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71566-498C-19C4-723D-9D6B4251CC3C}"/>
              </a:ext>
            </a:extLst>
          </p:cNvPr>
          <p:cNvSpPr>
            <a:spLocks noGrp="1"/>
          </p:cNvSpPr>
          <p:nvPr>
            <p:ph type="dt" sz="half" idx="10"/>
          </p:nvPr>
        </p:nvSpPr>
        <p:spPr/>
        <p:txBody>
          <a:bodyPr/>
          <a:lstStyle/>
          <a:p>
            <a:fld id="{C687A05A-5012-439E-B4AB-A3BEF737441B}" type="datetime1">
              <a:rPr lang="en-IN" smtClean="0"/>
              <a:t>25-08-2025</a:t>
            </a:fld>
            <a:endParaRPr lang="en-IN"/>
          </a:p>
        </p:txBody>
      </p:sp>
      <p:sp>
        <p:nvSpPr>
          <p:cNvPr id="3" name="Footer Placeholder 2">
            <a:extLst>
              <a:ext uri="{FF2B5EF4-FFF2-40B4-BE49-F238E27FC236}">
                <a16:creationId xmlns:a16="http://schemas.microsoft.com/office/drawing/2014/main" id="{7E8B0847-313D-0CBE-86DB-9263A1B25B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F60DC6-9602-3B57-D1A3-18CC0B9BEEBB}"/>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176304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FD0B-56AD-25ED-246E-D1A29E88FB85}"/>
              </a:ext>
            </a:extLst>
          </p:cNvPr>
          <p:cNvSpPr>
            <a:spLocks noGrp="1"/>
          </p:cNvSpPr>
          <p:nvPr>
            <p:ph type="title"/>
          </p:nvPr>
        </p:nvSpPr>
        <p:spPr>
          <a:xfrm>
            <a:off x="916989" y="499216"/>
            <a:ext cx="4293716" cy="1747256"/>
          </a:xfrm>
        </p:spPr>
        <p:txBody>
          <a:bodyPr anchor="b"/>
          <a:lstStyle>
            <a:lvl1pPr>
              <a:defRPr sz="3494"/>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B33214-9ED8-B45F-48C6-3A06C4B056F8}"/>
              </a:ext>
            </a:extLst>
          </p:cNvPr>
          <p:cNvSpPr>
            <a:spLocks noGrp="1"/>
          </p:cNvSpPr>
          <p:nvPr>
            <p:ph idx="1"/>
          </p:nvPr>
        </p:nvSpPr>
        <p:spPr>
          <a:xfrm>
            <a:off x="5659664" y="1078168"/>
            <a:ext cx="6739592" cy="5321502"/>
          </a:xfrm>
        </p:spPr>
        <p:txBody>
          <a:bodyPr/>
          <a:lstStyle>
            <a:lvl1pPr>
              <a:defRPr sz="3494"/>
            </a:lvl1pPr>
            <a:lvl2pPr>
              <a:defRPr sz="3057"/>
            </a:lvl2pPr>
            <a:lvl3pPr>
              <a:defRPr sz="2621"/>
            </a:lvl3pPr>
            <a:lvl4pPr>
              <a:defRPr sz="2184"/>
            </a:lvl4pPr>
            <a:lvl5pPr>
              <a:defRPr sz="2184"/>
            </a:lvl5pPr>
            <a:lvl6pPr>
              <a:defRPr sz="2184"/>
            </a:lvl6pPr>
            <a:lvl7pPr>
              <a:defRPr sz="2184"/>
            </a:lvl7pPr>
            <a:lvl8pPr>
              <a:defRPr sz="2184"/>
            </a:lvl8pPr>
            <a:lvl9pPr>
              <a:defRPr sz="21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E0913D-2257-27AA-4DCF-02B23CABC34D}"/>
              </a:ext>
            </a:extLst>
          </p:cNvPr>
          <p:cNvSpPr>
            <a:spLocks noGrp="1"/>
          </p:cNvSpPr>
          <p:nvPr>
            <p:ph type="body" sz="half" idx="2"/>
          </p:nvPr>
        </p:nvSpPr>
        <p:spPr>
          <a:xfrm>
            <a:off x="916989" y="2246471"/>
            <a:ext cx="4293716" cy="4161866"/>
          </a:xfrm>
        </p:spPr>
        <p:txBody>
          <a:bodyPr/>
          <a:lstStyle>
            <a:lvl1pPr marL="0" indent="0">
              <a:buNone/>
              <a:defRPr sz="1747"/>
            </a:lvl1pPr>
            <a:lvl2pPr marL="499217" indent="0">
              <a:buNone/>
              <a:defRPr sz="1529"/>
            </a:lvl2pPr>
            <a:lvl3pPr marL="998433" indent="0">
              <a:buNone/>
              <a:defRPr sz="1310"/>
            </a:lvl3pPr>
            <a:lvl4pPr marL="1497650" indent="0">
              <a:buNone/>
              <a:defRPr sz="1092"/>
            </a:lvl4pPr>
            <a:lvl5pPr marL="1996867" indent="0">
              <a:buNone/>
              <a:defRPr sz="1092"/>
            </a:lvl5pPr>
            <a:lvl6pPr marL="2496083" indent="0">
              <a:buNone/>
              <a:defRPr sz="1092"/>
            </a:lvl6pPr>
            <a:lvl7pPr marL="2995300" indent="0">
              <a:buNone/>
              <a:defRPr sz="1092"/>
            </a:lvl7pPr>
            <a:lvl8pPr marL="3494517" indent="0">
              <a:buNone/>
              <a:defRPr sz="1092"/>
            </a:lvl8pPr>
            <a:lvl9pPr marL="3993733" indent="0">
              <a:buNone/>
              <a:defRPr sz="1092"/>
            </a:lvl9pPr>
          </a:lstStyle>
          <a:p>
            <a:pPr lvl="0"/>
            <a:r>
              <a:rPr lang="en-US"/>
              <a:t>Click to edit Master text styles</a:t>
            </a:r>
          </a:p>
        </p:txBody>
      </p:sp>
      <p:sp>
        <p:nvSpPr>
          <p:cNvPr id="5" name="Date Placeholder 4">
            <a:extLst>
              <a:ext uri="{FF2B5EF4-FFF2-40B4-BE49-F238E27FC236}">
                <a16:creationId xmlns:a16="http://schemas.microsoft.com/office/drawing/2014/main" id="{8B1E4EDF-E637-6236-85EF-D96196F080C4}"/>
              </a:ext>
            </a:extLst>
          </p:cNvPr>
          <p:cNvSpPr>
            <a:spLocks noGrp="1"/>
          </p:cNvSpPr>
          <p:nvPr>
            <p:ph type="dt" sz="half" idx="10"/>
          </p:nvPr>
        </p:nvSpPr>
        <p:spPr/>
        <p:txBody>
          <a:bodyPr/>
          <a:lstStyle/>
          <a:p>
            <a:fld id="{0CFBACD7-4F78-4E65-821A-B4EB50D10649}" type="datetime1">
              <a:rPr lang="en-IN" smtClean="0"/>
              <a:t>25-08-2025</a:t>
            </a:fld>
            <a:endParaRPr lang="en-IN"/>
          </a:p>
        </p:txBody>
      </p:sp>
      <p:sp>
        <p:nvSpPr>
          <p:cNvPr id="6" name="Footer Placeholder 5">
            <a:extLst>
              <a:ext uri="{FF2B5EF4-FFF2-40B4-BE49-F238E27FC236}">
                <a16:creationId xmlns:a16="http://schemas.microsoft.com/office/drawing/2014/main" id="{654548BC-22C9-CE57-F9C8-AAE20BA11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C328A1-D786-B5D2-2B77-833A42E3B484}"/>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307211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AD8D-207B-7044-B614-D565AACA4016}"/>
              </a:ext>
            </a:extLst>
          </p:cNvPr>
          <p:cNvSpPr>
            <a:spLocks noGrp="1"/>
          </p:cNvSpPr>
          <p:nvPr>
            <p:ph type="title"/>
          </p:nvPr>
        </p:nvSpPr>
        <p:spPr>
          <a:xfrm>
            <a:off x="916989" y="499216"/>
            <a:ext cx="4293716" cy="1747256"/>
          </a:xfrm>
        </p:spPr>
        <p:txBody>
          <a:bodyPr anchor="b"/>
          <a:lstStyle>
            <a:lvl1pPr>
              <a:defRPr sz="3494"/>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24A54-D399-3DD3-ECFF-5656D3FA371B}"/>
              </a:ext>
            </a:extLst>
          </p:cNvPr>
          <p:cNvSpPr>
            <a:spLocks noGrp="1"/>
          </p:cNvSpPr>
          <p:nvPr>
            <p:ph type="pic" idx="1"/>
          </p:nvPr>
        </p:nvSpPr>
        <p:spPr>
          <a:xfrm>
            <a:off x="5659664" y="1078168"/>
            <a:ext cx="6739592" cy="5321502"/>
          </a:xfrm>
        </p:spPr>
        <p:txBody>
          <a:bodyPr/>
          <a:lstStyle>
            <a:lvl1pPr marL="0" indent="0">
              <a:buNone/>
              <a:defRPr sz="3494"/>
            </a:lvl1pPr>
            <a:lvl2pPr marL="499217" indent="0">
              <a:buNone/>
              <a:defRPr sz="3057"/>
            </a:lvl2pPr>
            <a:lvl3pPr marL="998433" indent="0">
              <a:buNone/>
              <a:defRPr sz="2621"/>
            </a:lvl3pPr>
            <a:lvl4pPr marL="1497650" indent="0">
              <a:buNone/>
              <a:defRPr sz="2184"/>
            </a:lvl4pPr>
            <a:lvl5pPr marL="1996867" indent="0">
              <a:buNone/>
              <a:defRPr sz="2184"/>
            </a:lvl5pPr>
            <a:lvl6pPr marL="2496083" indent="0">
              <a:buNone/>
              <a:defRPr sz="2184"/>
            </a:lvl6pPr>
            <a:lvl7pPr marL="2995300" indent="0">
              <a:buNone/>
              <a:defRPr sz="2184"/>
            </a:lvl7pPr>
            <a:lvl8pPr marL="3494517" indent="0">
              <a:buNone/>
              <a:defRPr sz="2184"/>
            </a:lvl8pPr>
            <a:lvl9pPr marL="3993733" indent="0">
              <a:buNone/>
              <a:defRPr sz="2184"/>
            </a:lvl9pPr>
          </a:lstStyle>
          <a:p>
            <a:r>
              <a:rPr lang="en-US"/>
              <a:t>Click icon to add picture</a:t>
            </a:r>
            <a:endParaRPr lang="en-IN"/>
          </a:p>
        </p:txBody>
      </p:sp>
      <p:sp>
        <p:nvSpPr>
          <p:cNvPr id="4" name="Text Placeholder 3">
            <a:extLst>
              <a:ext uri="{FF2B5EF4-FFF2-40B4-BE49-F238E27FC236}">
                <a16:creationId xmlns:a16="http://schemas.microsoft.com/office/drawing/2014/main" id="{2E34BE89-765C-1EBB-248E-0C58155FFA75}"/>
              </a:ext>
            </a:extLst>
          </p:cNvPr>
          <p:cNvSpPr>
            <a:spLocks noGrp="1"/>
          </p:cNvSpPr>
          <p:nvPr>
            <p:ph type="body" sz="half" idx="2"/>
          </p:nvPr>
        </p:nvSpPr>
        <p:spPr>
          <a:xfrm>
            <a:off x="916989" y="2246471"/>
            <a:ext cx="4293716" cy="4161866"/>
          </a:xfrm>
        </p:spPr>
        <p:txBody>
          <a:bodyPr/>
          <a:lstStyle>
            <a:lvl1pPr marL="0" indent="0">
              <a:buNone/>
              <a:defRPr sz="1747"/>
            </a:lvl1pPr>
            <a:lvl2pPr marL="499217" indent="0">
              <a:buNone/>
              <a:defRPr sz="1529"/>
            </a:lvl2pPr>
            <a:lvl3pPr marL="998433" indent="0">
              <a:buNone/>
              <a:defRPr sz="1310"/>
            </a:lvl3pPr>
            <a:lvl4pPr marL="1497650" indent="0">
              <a:buNone/>
              <a:defRPr sz="1092"/>
            </a:lvl4pPr>
            <a:lvl5pPr marL="1996867" indent="0">
              <a:buNone/>
              <a:defRPr sz="1092"/>
            </a:lvl5pPr>
            <a:lvl6pPr marL="2496083" indent="0">
              <a:buNone/>
              <a:defRPr sz="1092"/>
            </a:lvl6pPr>
            <a:lvl7pPr marL="2995300" indent="0">
              <a:buNone/>
              <a:defRPr sz="1092"/>
            </a:lvl7pPr>
            <a:lvl8pPr marL="3494517" indent="0">
              <a:buNone/>
              <a:defRPr sz="1092"/>
            </a:lvl8pPr>
            <a:lvl9pPr marL="3993733" indent="0">
              <a:buNone/>
              <a:defRPr sz="1092"/>
            </a:lvl9pPr>
          </a:lstStyle>
          <a:p>
            <a:pPr lvl="0"/>
            <a:r>
              <a:rPr lang="en-US"/>
              <a:t>Click to edit Master text styles</a:t>
            </a:r>
          </a:p>
        </p:txBody>
      </p:sp>
      <p:sp>
        <p:nvSpPr>
          <p:cNvPr id="5" name="Date Placeholder 4">
            <a:extLst>
              <a:ext uri="{FF2B5EF4-FFF2-40B4-BE49-F238E27FC236}">
                <a16:creationId xmlns:a16="http://schemas.microsoft.com/office/drawing/2014/main" id="{8C219E5E-BF83-F6B5-680C-7FCCB4DA2DB3}"/>
              </a:ext>
            </a:extLst>
          </p:cNvPr>
          <p:cNvSpPr>
            <a:spLocks noGrp="1"/>
          </p:cNvSpPr>
          <p:nvPr>
            <p:ph type="dt" sz="half" idx="10"/>
          </p:nvPr>
        </p:nvSpPr>
        <p:spPr/>
        <p:txBody>
          <a:bodyPr/>
          <a:lstStyle/>
          <a:p>
            <a:fld id="{9E602E48-AC37-438E-98F0-E49735A44EE3}" type="datetime1">
              <a:rPr lang="en-IN" smtClean="0"/>
              <a:t>25-08-2025</a:t>
            </a:fld>
            <a:endParaRPr lang="en-IN"/>
          </a:p>
        </p:txBody>
      </p:sp>
      <p:sp>
        <p:nvSpPr>
          <p:cNvPr id="6" name="Footer Placeholder 5">
            <a:extLst>
              <a:ext uri="{FF2B5EF4-FFF2-40B4-BE49-F238E27FC236}">
                <a16:creationId xmlns:a16="http://schemas.microsoft.com/office/drawing/2014/main" id="{F7C74F30-2B6A-AEB4-16EC-BC00EEF762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8A0FDD-6F6A-1009-D67F-AA37D1679E63}"/>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74568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2F0FB9-85D7-314A-7868-990DB91E6959}"/>
              </a:ext>
            </a:extLst>
          </p:cNvPr>
          <p:cNvSpPr>
            <a:spLocks noGrp="1"/>
          </p:cNvSpPr>
          <p:nvPr>
            <p:ph type="title"/>
          </p:nvPr>
        </p:nvSpPr>
        <p:spPr>
          <a:xfrm>
            <a:off x="915254" y="398680"/>
            <a:ext cx="11482268" cy="144738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C0D864-B93B-152B-017C-DFE292FA3E5C}"/>
              </a:ext>
            </a:extLst>
          </p:cNvPr>
          <p:cNvSpPr>
            <a:spLocks noGrp="1"/>
          </p:cNvSpPr>
          <p:nvPr>
            <p:ph type="body" idx="1"/>
          </p:nvPr>
        </p:nvSpPr>
        <p:spPr>
          <a:xfrm>
            <a:off x="915254" y="1993397"/>
            <a:ext cx="11482268" cy="47512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E4A768-9F60-DCE0-1C96-342980486622}"/>
              </a:ext>
            </a:extLst>
          </p:cNvPr>
          <p:cNvSpPr>
            <a:spLocks noGrp="1"/>
          </p:cNvSpPr>
          <p:nvPr>
            <p:ph type="dt" sz="half" idx="2"/>
          </p:nvPr>
        </p:nvSpPr>
        <p:spPr>
          <a:xfrm>
            <a:off x="915253" y="6940489"/>
            <a:ext cx="2995374" cy="398679"/>
          </a:xfrm>
          <a:prstGeom prst="rect">
            <a:avLst/>
          </a:prstGeom>
        </p:spPr>
        <p:txBody>
          <a:bodyPr vert="horz" lIns="91440" tIns="45720" rIns="91440" bIns="45720" rtlCol="0" anchor="ctr"/>
          <a:lstStyle>
            <a:lvl1pPr algn="l">
              <a:defRPr sz="1310">
                <a:solidFill>
                  <a:schemeClr val="tx1">
                    <a:tint val="75000"/>
                  </a:schemeClr>
                </a:solidFill>
              </a:defRPr>
            </a:lvl1pPr>
          </a:lstStyle>
          <a:p>
            <a:fld id="{C794C9DC-A68E-4366-9C3A-FAB296F0FB0C}" type="datetime1">
              <a:rPr lang="en-IN" smtClean="0"/>
              <a:t>25-08-2025</a:t>
            </a:fld>
            <a:endParaRPr lang="en-IN"/>
          </a:p>
        </p:txBody>
      </p:sp>
      <p:sp>
        <p:nvSpPr>
          <p:cNvPr id="5" name="Footer Placeholder 4">
            <a:extLst>
              <a:ext uri="{FF2B5EF4-FFF2-40B4-BE49-F238E27FC236}">
                <a16:creationId xmlns:a16="http://schemas.microsoft.com/office/drawing/2014/main" id="{BC34445C-DE3E-EB82-E099-43AC4778891A}"/>
              </a:ext>
            </a:extLst>
          </p:cNvPr>
          <p:cNvSpPr>
            <a:spLocks noGrp="1"/>
          </p:cNvSpPr>
          <p:nvPr>
            <p:ph type="ftr" sz="quarter" idx="3"/>
          </p:nvPr>
        </p:nvSpPr>
        <p:spPr>
          <a:xfrm>
            <a:off x="4409857" y="6940489"/>
            <a:ext cx="4493062" cy="398679"/>
          </a:xfrm>
          <a:prstGeom prst="rect">
            <a:avLst/>
          </a:prstGeom>
        </p:spPr>
        <p:txBody>
          <a:bodyPr vert="horz" lIns="91440" tIns="45720" rIns="91440" bIns="45720" rtlCol="0" anchor="ctr"/>
          <a:lstStyle>
            <a:lvl1pPr algn="ctr">
              <a:defRPr sz="131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E453CB-5C7C-0046-5155-6ACB34DE9686}"/>
              </a:ext>
            </a:extLst>
          </p:cNvPr>
          <p:cNvSpPr>
            <a:spLocks noGrp="1"/>
          </p:cNvSpPr>
          <p:nvPr>
            <p:ph type="sldNum" sz="quarter" idx="4"/>
          </p:nvPr>
        </p:nvSpPr>
        <p:spPr>
          <a:xfrm>
            <a:off x="9402148" y="6940489"/>
            <a:ext cx="2995374" cy="398679"/>
          </a:xfrm>
          <a:prstGeom prst="rect">
            <a:avLst/>
          </a:prstGeom>
        </p:spPr>
        <p:txBody>
          <a:bodyPr vert="horz" lIns="91440" tIns="45720" rIns="91440" bIns="45720" rtlCol="0" anchor="ctr"/>
          <a:lstStyle>
            <a:lvl1pPr algn="r">
              <a:defRPr sz="1310">
                <a:solidFill>
                  <a:schemeClr val="tx1">
                    <a:tint val="75000"/>
                  </a:schemeClr>
                </a:solidFill>
              </a:defRPr>
            </a:lvl1pPr>
          </a:lstStyle>
          <a:p>
            <a:fld id="{1B2A20A6-2C11-4CB1-9193-A0D80FC8463A}" type="slidenum">
              <a:rPr lang="en-IN" smtClean="0"/>
              <a:t>‹#›</a:t>
            </a:fld>
            <a:endParaRPr lang="en-IN"/>
          </a:p>
        </p:txBody>
      </p:sp>
    </p:spTree>
    <p:extLst>
      <p:ext uri="{BB962C8B-B14F-4D97-AF65-F5344CB8AC3E}">
        <p14:creationId xmlns:p14="http://schemas.microsoft.com/office/powerpoint/2010/main" val="34996198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98433" rtl="0" eaLnBrk="1" latinLnBrk="0" hangingPunct="1">
        <a:lnSpc>
          <a:spcPct val="90000"/>
        </a:lnSpc>
        <a:spcBef>
          <a:spcPct val="0"/>
        </a:spcBef>
        <a:buNone/>
        <a:defRPr sz="4804" kern="1200">
          <a:solidFill>
            <a:schemeClr val="tx1"/>
          </a:solidFill>
          <a:latin typeface="+mj-lt"/>
          <a:ea typeface="+mj-ea"/>
          <a:cs typeface="+mj-cs"/>
        </a:defRPr>
      </a:lvl1pPr>
    </p:titleStyle>
    <p:bodyStyle>
      <a:lvl1pPr marL="249608" indent="-249608" algn="l" defTabSz="998433" rtl="0" eaLnBrk="1" latinLnBrk="0" hangingPunct="1">
        <a:lnSpc>
          <a:spcPct val="90000"/>
        </a:lnSpc>
        <a:spcBef>
          <a:spcPts val="1092"/>
        </a:spcBef>
        <a:buFont typeface="Arial" panose="020B0604020202020204" pitchFamily="34" charset="0"/>
        <a:buChar char="•"/>
        <a:defRPr sz="3057" kern="1200">
          <a:solidFill>
            <a:schemeClr val="tx1"/>
          </a:solidFill>
          <a:latin typeface="+mn-lt"/>
          <a:ea typeface="+mn-ea"/>
          <a:cs typeface="+mn-cs"/>
        </a:defRPr>
      </a:lvl1pPr>
      <a:lvl2pPr marL="748825" indent="-249608" algn="l" defTabSz="998433" rtl="0" eaLnBrk="1" latinLnBrk="0" hangingPunct="1">
        <a:lnSpc>
          <a:spcPct val="90000"/>
        </a:lnSpc>
        <a:spcBef>
          <a:spcPts val="546"/>
        </a:spcBef>
        <a:buFont typeface="Arial" panose="020B0604020202020204" pitchFamily="34" charset="0"/>
        <a:buChar char="•"/>
        <a:defRPr sz="2621" kern="1200">
          <a:solidFill>
            <a:schemeClr val="tx1"/>
          </a:solidFill>
          <a:latin typeface="+mn-lt"/>
          <a:ea typeface="+mn-ea"/>
          <a:cs typeface="+mn-cs"/>
        </a:defRPr>
      </a:lvl2pPr>
      <a:lvl3pPr marL="1248042" indent="-249608" algn="l" defTabSz="998433" rtl="0" eaLnBrk="1" latinLnBrk="0" hangingPunct="1">
        <a:lnSpc>
          <a:spcPct val="90000"/>
        </a:lnSpc>
        <a:spcBef>
          <a:spcPts val="546"/>
        </a:spcBef>
        <a:buFont typeface="Arial" panose="020B0604020202020204" pitchFamily="34" charset="0"/>
        <a:buChar char="•"/>
        <a:defRPr sz="2184" kern="1200">
          <a:solidFill>
            <a:schemeClr val="tx1"/>
          </a:solidFill>
          <a:latin typeface="+mn-lt"/>
          <a:ea typeface="+mn-ea"/>
          <a:cs typeface="+mn-cs"/>
        </a:defRPr>
      </a:lvl3pPr>
      <a:lvl4pPr marL="1747258"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4pPr>
      <a:lvl5pPr marL="2246475"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5pPr>
      <a:lvl6pPr marL="2745692"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6pPr>
      <a:lvl7pPr marL="3244908"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7pPr>
      <a:lvl8pPr marL="3744125"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8pPr>
      <a:lvl9pPr marL="4243342"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9pPr>
    </p:bodyStyle>
    <p:otherStyle>
      <a:defPPr>
        <a:defRPr lang="en-US"/>
      </a:defPPr>
      <a:lvl1pPr marL="0" algn="l" defTabSz="998433" rtl="0" eaLnBrk="1" latinLnBrk="0" hangingPunct="1">
        <a:defRPr sz="1965" kern="1200">
          <a:solidFill>
            <a:schemeClr val="tx1"/>
          </a:solidFill>
          <a:latin typeface="+mn-lt"/>
          <a:ea typeface="+mn-ea"/>
          <a:cs typeface="+mn-cs"/>
        </a:defRPr>
      </a:lvl1pPr>
      <a:lvl2pPr marL="499217" algn="l" defTabSz="998433" rtl="0" eaLnBrk="1" latinLnBrk="0" hangingPunct="1">
        <a:defRPr sz="1965" kern="1200">
          <a:solidFill>
            <a:schemeClr val="tx1"/>
          </a:solidFill>
          <a:latin typeface="+mn-lt"/>
          <a:ea typeface="+mn-ea"/>
          <a:cs typeface="+mn-cs"/>
        </a:defRPr>
      </a:lvl2pPr>
      <a:lvl3pPr marL="998433" algn="l" defTabSz="998433" rtl="0" eaLnBrk="1" latinLnBrk="0" hangingPunct="1">
        <a:defRPr sz="1965" kern="1200">
          <a:solidFill>
            <a:schemeClr val="tx1"/>
          </a:solidFill>
          <a:latin typeface="+mn-lt"/>
          <a:ea typeface="+mn-ea"/>
          <a:cs typeface="+mn-cs"/>
        </a:defRPr>
      </a:lvl3pPr>
      <a:lvl4pPr marL="1497650" algn="l" defTabSz="998433" rtl="0" eaLnBrk="1" latinLnBrk="0" hangingPunct="1">
        <a:defRPr sz="1965" kern="1200">
          <a:solidFill>
            <a:schemeClr val="tx1"/>
          </a:solidFill>
          <a:latin typeface="+mn-lt"/>
          <a:ea typeface="+mn-ea"/>
          <a:cs typeface="+mn-cs"/>
        </a:defRPr>
      </a:lvl4pPr>
      <a:lvl5pPr marL="1996867" algn="l" defTabSz="998433" rtl="0" eaLnBrk="1" latinLnBrk="0" hangingPunct="1">
        <a:defRPr sz="1965" kern="1200">
          <a:solidFill>
            <a:schemeClr val="tx1"/>
          </a:solidFill>
          <a:latin typeface="+mn-lt"/>
          <a:ea typeface="+mn-ea"/>
          <a:cs typeface="+mn-cs"/>
        </a:defRPr>
      </a:lvl5pPr>
      <a:lvl6pPr marL="2496083" algn="l" defTabSz="998433" rtl="0" eaLnBrk="1" latinLnBrk="0" hangingPunct="1">
        <a:defRPr sz="1965" kern="1200">
          <a:solidFill>
            <a:schemeClr val="tx1"/>
          </a:solidFill>
          <a:latin typeface="+mn-lt"/>
          <a:ea typeface="+mn-ea"/>
          <a:cs typeface="+mn-cs"/>
        </a:defRPr>
      </a:lvl6pPr>
      <a:lvl7pPr marL="2995300" algn="l" defTabSz="998433" rtl="0" eaLnBrk="1" latinLnBrk="0" hangingPunct="1">
        <a:defRPr sz="1965" kern="1200">
          <a:solidFill>
            <a:schemeClr val="tx1"/>
          </a:solidFill>
          <a:latin typeface="+mn-lt"/>
          <a:ea typeface="+mn-ea"/>
          <a:cs typeface="+mn-cs"/>
        </a:defRPr>
      </a:lvl7pPr>
      <a:lvl8pPr marL="3494517" algn="l" defTabSz="998433" rtl="0" eaLnBrk="1" latinLnBrk="0" hangingPunct="1">
        <a:defRPr sz="1965" kern="1200">
          <a:solidFill>
            <a:schemeClr val="tx1"/>
          </a:solidFill>
          <a:latin typeface="+mn-lt"/>
          <a:ea typeface="+mn-ea"/>
          <a:cs typeface="+mn-cs"/>
        </a:defRPr>
      </a:lvl8pPr>
      <a:lvl9pPr marL="3993733" algn="l" defTabSz="998433" rtl="0" eaLnBrk="1" latinLnBrk="0" hangingPunct="1">
        <a:defRPr sz="19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geeksforgeeks.org/agents-artificial-intelligence/" TargetMode="Externa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screenshot, text&#10;&#10;Description automatically generated">
            <a:extLst>
              <a:ext uri="{FF2B5EF4-FFF2-40B4-BE49-F238E27FC236}">
                <a16:creationId xmlns:a16="http://schemas.microsoft.com/office/drawing/2014/main" id="{B770E46C-AB5E-28A7-E3E3-F3753023B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77" y="5503551"/>
            <a:ext cx="12991962" cy="1984688"/>
          </a:xfrm>
          <a:prstGeom prst="rect">
            <a:avLst/>
          </a:prstGeom>
        </p:spPr>
      </p:pic>
      <p:pic>
        <p:nvPicPr>
          <p:cNvPr id="11" name="Picture 10" descr="A picture containing graphics, logo, graphic design, colorfulness&#10;&#10;Description automatically generated">
            <a:extLst>
              <a:ext uri="{FF2B5EF4-FFF2-40B4-BE49-F238E27FC236}">
                <a16:creationId xmlns:a16="http://schemas.microsoft.com/office/drawing/2014/main" id="{03FA5E2C-584B-47B9-1BDA-F69CB130D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346" y="1487833"/>
            <a:ext cx="5552085" cy="2158733"/>
          </a:xfrm>
          <a:prstGeom prst="rect">
            <a:avLst/>
          </a:prstGeom>
        </p:spPr>
      </p:pic>
      <p:pic>
        <p:nvPicPr>
          <p:cNvPr id="3" name="Picture 2" descr="A red and blue label with white text&#10;&#10;Description automatically generated with medium confidence">
            <a:extLst>
              <a:ext uri="{FF2B5EF4-FFF2-40B4-BE49-F238E27FC236}">
                <a16:creationId xmlns:a16="http://schemas.microsoft.com/office/drawing/2014/main" id="{720F3885-CA3B-138D-0F87-14C3F44C17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517" y="1"/>
            <a:ext cx="1099898" cy="1649848"/>
          </a:xfrm>
          <a:prstGeom prst="rect">
            <a:avLst/>
          </a:prstGeom>
        </p:spPr>
      </p:pic>
      <p:sp>
        <p:nvSpPr>
          <p:cNvPr id="2" name="Slide Number Placeholder 1"/>
          <p:cNvSpPr>
            <a:spLocks noGrp="1"/>
          </p:cNvSpPr>
          <p:nvPr>
            <p:ph type="sldNum" sz="quarter" idx="12"/>
          </p:nvPr>
        </p:nvSpPr>
        <p:spPr>
          <a:xfrm>
            <a:off x="9402074" y="6940488"/>
            <a:ext cx="3802164" cy="736343"/>
          </a:xfrm>
        </p:spPr>
        <p:txBody>
          <a:bodyPr/>
          <a:lstStyle/>
          <a:p>
            <a:fld id="{1B2A20A6-2C11-4CB1-9193-A0D80FC8463A}" type="slidenum">
              <a:rPr lang="en-IN" smtClean="0"/>
              <a:t>1</a:t>
            </a:fld>
            <a:endParaRPr lang="en-IN" dirty="0"/>
          </a:p>
        </p:txBody>
      </p:sp>
    </p:spTree>
    <p:extLst>
      <p:ext uri="{BB962C8B-B14F-4D97-AF65-F5344CB8AC3E}">
        <p14:creationId xmlns:p14="http://schemas.microsoft.com/office/powerpoint/2010/main" val="37946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10</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1400"/>
            <a:ext cx="13312400" cy="7486838"/>
          </a:xfrm>
          <a:prstGeom prst="rect">
            <a:avLst/>
          </a:prstGeom>
        </p:spPr>
      </p:pic>
      <p:sp>
        <p:nvSpPr>
          <p:cNvPr id="5" name="Rectangle 4"/>
          <p:cNvSpPr/>
          <p:nvPr/>
        </p:nvSpPr>
        <p:spPr>
          <a:xfrm>
            <a:off x="581891" y="1282535"/>
            <a:ext cx="12491014" cy="5509200"/>
          </a:xfrm>
          <a:prstGeom prst="rect">
            <a:avLst/>
          </a:prstGeom>
        </p:spPr>
        <p:txBody>
          <a:bodyPr wrap="square">
            <a:spAutoFit/>
          </a:bodyPr>
          <a:lstStyle/>
          <a:p>
            <a:r>
              <a:rPr lang="en-US" sz="2400" b="1" dirty="0"/>
              <a:t>6. Hardware:</a:t>
            </a:r>
            <a:r>
              <a:rPr lang="en-US" sz="2400" dirty="0"/>
              <a:t> AI systems often require specialized hardware, such as GPUs (Graphics Processing Units) or TPUs (Tensor Processing Units), to handle the large computational demands of training and inference.</a:t>
            </a:r>
          </a:p>
          <a:p>
            <a:r>
              <a:rPr lang="en-US" sz="2400" b="1" dirty="0"/>
              <a:t>7. Software:</a:t>
            </a:r>
            <a:r>
              <a:rPr lang="en-US" sz="2400" dirty="0"/>
              <a:t> AI software includes frameworks and libraries that facilitate the development, training, and deployment of AI models. Popular examples are TensorFlow, </a:t>
            </a:r>
            <a:r>
              <a:rPr lang="en-US" sz="2400" dirty="0" err="1"/>
              <a:t>PyTorch</a:t>
            </a:r>
            <a:r>
              <a:rPr lang="en-US" sz="2400" dirty="0"/>
              <a:t>, and Scikit-learn.</a:t>
            </a:r>
          </a:p>
          <a:p>
            <a:r>
              <a:rPr lang="en-US" sz="2400" b="1" dirty="0"/>
              <a:t>8. Evaluation:</a:t>
            </a:r>
            <a:r>
              <a:rPr lang="en-US" sz="2400" dirty="0"/>
              <a:t> AI systems need to be evaluated to ensure they are performing accurately and reliably. Evaluation metrics help assess the model's performance and identify areas for improvement.</a:t>
            </a:r>
          </a:p>
          <a:p>
            <a:r>
              <a:rPr lang="en-US" sz="2400" b="1" dirty="0"/>
              <a:t>9. Deployment:</a:t>
            </a:r>
            <a:r>
              <a:rPr lang="en-US" sz="2400" dirty="0"/>
              <a:t> Once trained and evaluated, AI models are deployed into production environments where they can interact with users and perform their intended tasks.</a:t>
            </a:r>
          </a:p>
          <a:p>
            <a:r>
              <a:rPr lang="en-US" sz="2400" b="1" dirty="0"/>
              <a:t>10. Feedback Mechanisms:</a:t>
            </a:r>
            <a:r>
              <a:rPr lang="en-US" sz="2400" dirty="0"/>
              <a:t> These are used to continually improve the AI system by collecting user feedback and updating the model based on new data and insights.</a:t>
            </a:r>
          </a:p>
          <a:p>
            <a:endParaRPr lang="en-US" sz="2400" dirty="0">
              <a:latin typeface="Times" panose="02020603050405020304" pitchFamily="18" charset="0"/>
              <a:cs typeface="Times" panose="02020603050405020304" pitchFamily="18" charset="0"/>
            </a:endParaRPr>
          </a:p>
          <a:p>
            <a:pPr algn="l"/>
            <a:endParaRPr lang="en-US" sz="2000" b="0" i="0" dirty="0">
              <a:solidFill>
                <a:srgbClr val="1F1F1F"/>
              </a:solidFill>
              <a:effectLst/>
              <a:highlight>
                <a:srgbClr val="FFFFFF"/>
              </a:highlight>
              <a:latin typeface="Times" panose="02020603050405020304" pitchFamily="18" charset="0"/>
              <a:cs typeface="Times" panose="02020603050405020304" pitchFamily="18" charset="0"/>
            </a:endParaRPr>
          </a:p>
          <a:p>
            <a:pPr algn="just"/>
            <a:endParaRPr lang="en-US" sz="2000" dirty="0">
              <a:latin typeface="Times" panose="02020603050405020304" pitchFamily="18" charset="0"/>
              <a:cs typeface="Times" panose="02020603050405020304" pitchFamily="18" charset="0"/>
            </a:endParaRPr>
          </a:p>
        </p:txBody>
      </p:sp>
      <p:sp>
        <p:nvSpPr>
          <p:cNvPr id="6" name="Rectangle 5"/>
          <p:cNvSpPr/>
          <p:nvPr/>
        </p:nvSpPr>
        <p:spPr>
          <a:xfrm>
            <a:off x="4177968" y="493912"/>
            <a:ext cx="5117619" cy="646331"/>
          </a:xfrm>
          <a:prstGeom prst="rect">
            <a:avLst/>
          </a:prstGeom>
        </p:spPr>
        <p:txBody>
          <a:bodyPr wrap="none">
            <a:spAutoFit/>
          </a:bodyPr>
          <a:lstStyle/>
          <a:p>
            <a:pPr algn="ctr"/>
            <a:r>
              <a:rPr lang="en-US" sz="3600" b="1" dirty="0">
                <a:solidFill>
                  <a:srgbClr val="00B0F0"/>
                </a:solidFill>
                <a:latin typeface="Arial" panose="020B0604020202020204" pitchFamily="34" charset="0"/>
                <a:cs typeface="Arial" panose="020B0604020202020204" pitchFamily="34" charset="0"/>
              </a:rPr>
              <a:t>Key Components of AI</a:t>
            </a:r>
            <a:endParaRPr lang="en-IN" sz="3600" b="1" dirty="0">
              <a:solidFill>
                <a:srgbClr val="46B0FA"/>
              </a:solidFill>
              <a:latin typeface="Arial"/>
              <a:cs typeface="Arial"/>
            </a:endParaRPr>
          </a:p>
        </p:txBody>
      </p:sp>
    </p:spTree>
    <p:extLst>
      <p:ext uri="{BB962C8B-B14F-4D97-AF65-F5344CB8AC3E}">
        <p14:creationId xmlns:p14="http://schemas.microsoft.com/office/powerpoint/2010/main" val="181568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11</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22350"/>
            <a:ext cx="13312400" cy="7486838"/>
          </a:xfrm>
          <a:prstGeom prst="rect">
            <a:avLst/>
          </a:prstGeom>
        </p:spPr>
      </p:pic>
      <p:sp>
        <p:nvSpPr>
          <p:cNvPr id="7"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31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mtClean="0"/>
              <a:pPr/>
              <a:t>11</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8063" y="285667"/>
            <a:ext cx="2719137" cy="869365"/>
          </a:xfrm>
          <a:prstGeom prst="rect">
            <a:avLst/>
          </a:prstGeom>
        </p:spPr>
      </p:pic>
      <p:pic>
        <p:nvPicPr>
          <p:cNvPr id="2" name="Picture 1">
            <a:extLst>
              <a:ext uri="{FF2B5EF4-FFF2-40B4-BE49-F238E27FC236}">
                <a16:creationId xmlns:a16="http://schemas.microsoft.com/office/drawing/2014/main" id="{1B9F009C-EE84-A2D3-64BB-DFC5E2BE0082}"/>
              </a:ext>
            </a:extLst>
          </p:cNvPr>
          <p:cNvPicPr>
            <a:picLocks noChangeAspect="1"/>
          </p:cNvPicPr>
          <p:nvPr/>
        </p:nvPicPr>
        <p:blipFill rotWithShape="1">
          <a:blip r:embed="rId4"/>
          <a:srcRect b="9389"/>
          <a:stretch/>
        </p:blipFill>
        <p:spPr>
          <a:xfrm>
            <a:off x="1254644" y="1463049"/>
            <a:ext cx="10271744" cy="5023377"/>
          </a:xfrm>
          <a:prstGeom prst="rect">
            <a:avLst/>
          </a:prstGeom>
        </p:spPr>
      </p:pic>
    </p:spTree>
    <p:extLst>
      <p:ext uri="{BB962C8B-B14F-4D97-AF65-F5344CB8AC3E}">
        <p14:creationId xmlns:p14="http://schemas.microsoft.com/office/powerpoint/2010/main" val="2446094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12</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22350"/>
            <a:ext cx="13312400" cy="7486838"/>
          </a:xfrm>
          <a:prstGeom prst="rect">
            <a:avLst/>
          </a:prstGeom>
        </p:spPr>
      </p:pic>
      <p:sp>
        <p:nvSpPr>
          <p:cNvPr id="5" name="Title 1"/>
          <p:cNvSpPr>
            <a:spLocks noGrp="1"/>
          </p:cNvSpPr>
          <p:nvPr>
            <p:ph type="title"/>
          </p:nvPr>
        </p:nvSpPr>
        <p:spPr>
          <a:xfrm>
            <a:off x="838200" y="365125"/>
            <a:ext cx="10515600" cy="1325563"/>
          </a:xfrm>
        </p:spPr>
        <p:txBody>
          <a:bodyPr>
            <a:normAutofit/>
          </a:bodyPr>
          <a:lstStyle/>
          <a:p>
            <a:pPr algn="ctr"/>
            <a:r>
              <a:rPr lang="en-US" sz="3600" b="1" dirty="0">
                <a:solidFill>
                  <a:srgbClr val="00B0F0"/>
                </a:solidFill>
                <a:latin typeface="Arial" panose="020B0604020202020204" pitchFamily="34" charset="0"/>
                <a:cs typeface="Arial" panose="020B0604020202020204" pitchFamily="34" charset="0"/>
              </a:rPr>
              <a:t>Types/Stages of AI</a:t>
            </a:r>
          </a:p>
        </p:txBody>
      </p:sp>
      <p:sp>
        <p:nvSpPr>
          <p:cNvPr id="6" name="Content Placeholder 2"/>
          <p:cNvSpPr txBox="1">
            <a:spLocks/>
          </p:cNvSpPr>
          <p:nvPr/>
        </p:nvSpPr>
        <p:spPr>
          <a:xfrm>
            <a:off x="838200" y="1463049"/>
            <a:ext cx="11782530" cy="4713914"/>
          </a:xfrm>
          <a:prstGeom prst="rect">
            <a:avLst/>
          </a:prstGeom>
        </p:spPr>
        <p:txBody>
          <a:bodyPr>
            <a:noAutofit/>
          </a:bodyPr>
          <a:lstStyle>
            <a:lvl1pPr marL="249608" indent="-249608" algn="l" defTabSz="998433" rtl="0" eaLnBrk="1" latinLnBrk="0" hangingPunct="1">
              <a:lnSpc>
                <a:spcPct val="90000"/>
              </a:lnSpc>
              <a:spcBef>
                <a:spcPts val="1092"/>
              </a:spcBef>
              <a:buFont typeface="Arial" panose="020B0604020202020204" pitchFamily="34" charset="0"/>
              <a:buChar char="•"/>
              <a:defRPr sz="3057" kern="1200">
                <a:solidFill>
                  <a:schemeClr val="tx1"/>
                </a:solidFill>
                <a:latin typeface="+mn-lt"/>
                <a:ea typeface="+mn-ea"/>
                <a:cs typeface="+mn-cs"/>
              </a:defRPr>
            </a:lvl1pPr>
            <a:lvl2pPr marL="748825" indent="-249608" algn="l" defTabSz="998433" rtl="0" eaLnBrk="1" latinLnBrk="0" hangingPunct="1">
              <a:lnSpc>
                <a:spcPct val="90000"/>
              </a:lnSpc>
              <a:spcBef>
                <a:spcPts val="546"/>
              </a:spcBef>
              <a:buFont typeface="Arial" panose="020B0604020202020204" pitchFamily="34" charset="0"/>
              <a:buChar char="•"/>
              <a:defRPr sz="2621" kern="1200">
                <a:solidFill>
                  <a:schemeClr val="tx1"/>
                </a:solidFill>
                <a:latin typeface="+mn-lt"/>
                <a:ea typeface="+mn-ea"/>
                <a:cs typeface="+mn-cs"/>
              </a:defRPr>
            </a:lvl2pPr>
            <a:lvl3pPr marL="1248042" indent="-249608" algn="l" defTabSz="998433" rtl="0" eaLnBrk="1" latinLnBrk="0" hangingPunct="1">
              <a:lnSpc>
                <a:spcPct val="90000"/>
              </a:lnSpc>
              <a:spcBef>
                <a:spcPts val="546"/>
              </a:spcBef>
              <a:buFont typeface="Arial" panose="020B0604020202020204" pitchFamily="34" charset="0"/>
              <a:buChar char="•"/>
              <a:defRPr sz="2184" kern="1200">
                <a:solidFill>
                  <a:schemeClr val="tx1"/>
                </a:solidFill>
                <a:latin typeface="+mn-lt"/>
                <a:ea typeface="+mn-ea"/>
                <a:cs typeface="+mn-cs"/>
              </a:defRPr>
            </a:lvl3pPr>
            <a:lvl4pPr marL="1747258"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4pPr>
            <a:lvl5pPr marL="2246475"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5pPr>
            <a:lvl6pPr marL="2745692"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6pPr>
            <a:lvl7pPr marL="3244908"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7pPr>
            <a:lvl8pPr marL="3744125"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8pPr>
            <a:lvl9pPr marL="4243342" indent="-249608" algn="l" defTabSz="998433" rtl="0" eaLnBrk="1" latinLnBrk="0" hangingPunct="1">
              <a:lnSpc>
                <a:spcPct val="90000"/>
              </a:lnSpc>
              <a:spcBef>
                <a:spcPts val="546"/>
              </a:spcBef>
              <a:buFont typeface="Arial" panose="020B0604020202020204" pitchFamily="34" charset="0"/>
              <a:buChar char="•"/>
              <a:defRPr sz="1965" kern="1200">
                <a:solidFill>
                  <a:schemeClr val="tx1"/>
                </a:solidFill>
                <a:latin typeface="+mn-lt"/>
                <a:ea typeface="+mn-ea"/>
                <a:cs typeface="+mn-cs"/>
              </a:defRPr>
            </a:lvl9pPr>
          </a:lstStyle>
          <a:p>
            <a:pPr algn="just"/>
            <a:r>
              <a:rPr lang="en-US" sz="2400" b="1" dirty="0"/>
              <a:t>Narrow AI (Weak AI)</a:t>
            </a:r>
            <a:r>
              <a:rPr lang="en-US" sz="2400" dirty="0"/>
              <a:t>:</a:t>
            </a:r>
          </a:p>
          <a:p>
            <a:pPr lvl="1" algn="just"/>
            <a:r>
              <a:rPr lang="en-US" sz="2400" b="1" dirty="0"/>
              <a:t>Definition</a:t>
            </a:r>
            <a:r>
              <a:rPr lang="en-US" sz="2400" dirty="0"/>
              <a:t>: AI that is designed and trained for a specific task or a narrow range of tasks.</a:t>
            </a:r>
          </a:p>
          <a:p>
            <a:pPr lvl="1" algn="just"/>
            <a:r>
              <a:rPr lang="en-US" sz="2400" b="1" dirty="0"/>
              <a:t>Example</a:t>
            </a:r>
            <a:r>
              <a:rPr lang="en-US" sz="2400" dirty="0"/>
              <a:t>: Virtual assistants like Siri and Alexa that can perform tasks like setting reminders or playing music.</a:t>
            </a:r>
          </a:p>
          <a:p>
            <a:pPr algn="just"/>
            <a:r>
              <a:rPr lang="en-US" sz="2400" b="1" dirty="0"/>
              <a:t>General AI (Strong AI)</a:t>
            </a:r>
            <a:r>
              <a:rPr lang="en-US" sz="2400" dirty="0"/>
              <a:t>:</a:t>
            </a:r>
          </a:p>
          <a:p>
            <a:pPr lvl="1" algn="just"/>
            <a:r>
              <a:rPr lang="en-US" sz="2400" b="1" dirty="0"/>
              <a:t>Definition</a:t>
            </a:r>
            <a:r>
              <a:rPr lang="en-US" sz="2400" dirty="0"/>
              <a:t>: AI with the ability to understand, learn, and apply knowledge across a broad range of tasks, much like a human.</a:t>
            </a:r>
          </a:p>
          <a:p>
            <a:pPr lvl="1" algn="just"/>
            <a:r>
              <a:rPr lang="en-US" sz="2400" b="1" dirty="0"/>
              <a:t>Example</a:t>
            </a:r>
            <a:r>
              <a:rPr lang="en-US" sz="2400" dirty="0"/>
              <a:t>: This level of AI remains theoretical and has not yet been achieved.</a:t>
            </a:r>
          </a:p>
          <a:p>
            <a:pPr algn="just"/>
            <a:r>
              <a:rPr lang="en-US" sz="2400" b="1" dirty="0"/>
              <a:t>Superintelligent AI</a:t>
            </a:r>
            <a:r>
              <a:rPr lang="en-US" sz="2400" dirty="0"/>
              <a:t>:</a:t>
            </a:r>
          </a:p>
          <a:p>
            <a:pPr lvl="1" algn="just"/>
            <a:r>
              <a:rPr lang="en-US" sz="2400" b="1" dirty="0"/>
              <a:t>Definition</a:t>
            </a:r>
            <a:r>
              <a:rPr lang="en-US" sz="2400" dirty="0"/>
              <a:t>: AI that surpasses human intelligence and capabilities in all aspects.</a:t>
            </a:r>
          </a:p>
          <a:p>
            <a:pPr lvl="1" algn="just"/>
            <a:r>
              <a:rPr lang="en-US" sz="2400" b="1" dirty="0"/>
              <a:t>Example</a:t>
            </a:r>
            <a:r>
              <a:rPr lang="en-US" sz="2400" dirty="0"/>
              <a:t>: A hypothetical concept that raises ethical and safety concerns.</a:t>
            </a:r>
          </a:p>
        </p:txBody>
      </p:sp>
      <p:sp>
        <p:nvSpPr>
          <p:cNvPr id="7"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31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mtClean="0"/>
              <a:pPr/>
              <a:t>12</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8063" y="285667"/>
            <a:ext cx="2719137" cy="869365"/>
          </a:xfrm>
          <a:prstGeom prst="rect">
            <a:avLst/>
          </a:prstGeom>
        </p:spPr>
      </p:pic>
    </p:spTree>
    <p:extLst>
      <p:ext uri="{BB962C8B-B14F-4D97-AF65-F5344CB8AC3E}">
        <p14:creationId xmlns:p14="http://schemas.microsoft.com/office/powerpoint/2010/main" val="380548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D68A9-62A6-3DB3-B854-93F625FF753A}"/>
              </a:ext>
            </a:extLst>
          </p:cNvPr>
          <p:cNvPicPr>
            <a:picLocks noChangeAspect="1"/>
          </p:cNvPicPr>
          <p:nvPr/>
        </p:nvPicPr>
        <p:blipFill>
          <a:blip r:embed="rId2"/>
          <a:stretch>
            <a:fillRect/>
          </a:stretch>
        </p:blipFill>
        <p:spPr>
          <a:xfrm>
            <a:off x="968352" y="381832"/>
            <a:ext cx="10801216" cy="5049033"/>
          </a:xfrm>
          <a:prstGeom prst="rect">
            <a:avLst/>
          </a:prstGeom>
        </p:spPr>
      </p:pic>
      <p:sp>
        <p:nvSpPr>
          <p:cNvPr id="2" name="TextBox 1">
            <a:extLst>
              <a:ext uri="{FF2B5EF4-FFF2-40B4-BE49-F238E27FC236}">
                <a16:creationId xmlns:a16="http://schemas.microsoft.com/office/drawing/2014/main" id="{96570E04-0013-A843-10F3-5DFFDD098ED4}"/>
              </a:ext>
            </a:extLst>
          </p:cNvPr>
          <p:cNvSpPr txBox="1"/>
          <p:nvPr/>
        </p:nvSpPr>
        <p:spPr>
          <a:xfrm>
            <a:off x="514519" y="5664545"/>
            <a:ext cx="12571163" cy="1048620"/>
          </a:xfrm>
          <a:prstGeom prst="rect">
            <a:avLst/>
          </a:prstGeom>
          <a:noFill/>
        </p:spPr>
        <p:txBody>
          <a:bodyPr wrap="square" rtlCol="0">
            <a:spAutoFit/>
          </a:bodyPr>
          <a:lstStyle/>
          <a:p>
            <a:pPr marL="374413" indent="-374413" algn="just">
              <a:lnSpc>
                <a:spcPct val="150000"/>
              </a:lnSpc>
              <a:buFont typeface="Arial" panose="020B0604020202020204" pitchFamily="34" charset="0"/>
              <a:buChar char="•"/>
            </a:pPr>
            <a:r>
              <a:rPr lang="en-US" sz="2184" b="1" dirty="0"/>
              <a:t>AI that is designed and trained for a specific task or a narrow range of tasks.</a:t>
            </a:r>
          </a:p>
          <a:p>
            <a:pPr marL="374413" indent="-374413" algn="just">
              <a:lnSpc>
                <a:spcPct val="150000"/>
              </a:lnSpc>
              <a:buFont typeface="Arial" panose="020B0604020202020204" pitchFamily="34" charset="0"/>
              <a:buChar char="•"/>
            </a:pPr>
            <a:r>
              <a:rPr lang="en-US" sz="2184" b="1" dirty="0">
                <a:solidFill>
                  <a:srgbClr val="FF0000"/>
                </a:solidFill>
              </a:rPr>
              <a:t>Example: Virtual assistants that can perform tasks like setting reminders or playing music.</a:t>
            </a:r>
            <a:endParaRPr lang="en-IN" sz="1965" dirty="0"/>
          </a:p>
        </p:txBody>
      </p:sp>
    </p:spTree>
    <p:extLst>
      <p:ext uri="{BB962C8B-B14F-4D97-AF65-F5344CB8AC3E}">
        <p14:creationId xmlns:p14="http://schemas.microsoft.com/office/powerpoint/2010/main" val="4161879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44491-58AD-E4CF-7E7A-EBFBEC3FC1F8}"/>
              </a:ext>
            </a:extLst>
          </p:cNvPr>
          <p:cNvPicPr>
            <a:picLocks noChangeAspect="1"/>
          </p:cNvPicPr>
          <p:nvPr/>
        </p:nvPicPr>
        <p:blipFill>
          <a:blip r:embed="rId2"/>
          <a:stretch>
            <a:fillRect/>
          </a:stretch>
        </p:blipFill>
        <p:spPr>
          <a:xfrm>
            <a:off x="907840" y="620240"/>
            <a:ext cx="10982748" cy="4840880"/>
          </a:xfrm>
          <a:prstGeom prst="rect">
            <a:avLst/>
          </a:prstGeom>
        </p:spPr>
      </p:pic>
      <p:sp>
        <p:nvSpPr>
          <p:cNvPr id="4" name="TextBox 3">
            <a:extLst>
              <a:ext uri="{FF2B5EF4-FFF2-40B4-BE49-F238E27FC236}">
                <a16:creationId xmlns:a16="http://schemas.microsoft.com/office/drawing/2014/main" id="{F8F254A8-546B-848F-0626-EC1674EE2541}"/>
              </a:ext>
            </a:extLst>
          </p:cNvPr>
          <p:cNvSpPr txBox="1"/>
          <p:nvPr/>
        </p:nvSpPr>
        <p:spPr>
          <a:xfrm>
            <a:off x="542576" y="5602897"/>
            <a:ext cx="12530179" cy="1552797"/>
          </a:xfrm>
          <a:prstGeom prst="rect">
            <a:avLst/>
          </a:prstGeom>
          <a:noFill/>
        </p:spPr>
        <p:txBody>
          <a:bodyPr wrap="square" rtlCol="0">
            <a:spAutoFit/>
          </a:bodyPr>
          <a:lstStyle/>
          <a:p>
            <a:pPr marL="312010" indent="-312010" algn="just">
              <a:lnSpc>
                <a:spcPct val="150000"/>
              </a:lnSpc>
              <a:buFont typeface="Arial" panose="020B0604020202020204" pitchFamily="34" charset="0"/>
              <a:buChar char="•"/>
            </a:pPr>
            <a:r>
              <a:rPr lang="en-US" sz="2184" b="1" dirty="0"/>
              <a:t>AI with the ability to understand, learn, and apply knowledge across a broad range of tasks, much like a human.</a:t>
            </a:r>
          </a:p>
          <a:p>
            <a:pPr marL="312010" indent="-312010" algn="just">
              <a:lnSpc>
                <a:spcPct val="150000"/>
              </a:lnSpc>
              <a:buFont typeface="Arial" panose="020B0604020202020204" pitchFamily="34" charset="0"/>
              <a:buChar char="•"/>
            </a:pPr>
            <a:r>
              <a:rPr lang="en-US" sz="2184" b="1" dirty="0">
                <a:solidFill>
                  <a:srgbClr val="FF0000"/>
                </a:solidFill>
              </a:rPr>
              <a:t>Example: Smart cars, games</a:t>
            </a:r>
            <a:r>
              <a:rPr lang="en-US" sz="2184" b="1">
                <a:solidFill>
                  <a:srgbClr val="FF0000"/>
                </a:solidFill>
              </a:rPr>
              <a:t>, chatbots, etc</a:t>
            </a:r>
            <a:r>
              <a:rPr lang="en-US" sz="2184" b="1" dirty="0">
                <a:solidFill>
                  <a:srgbClr val="FF0000"/>
                </a:solidFill>
              </a:rPr>
              <a:t>.</a:t>
            </a:r>
            <a:endParaRPr lang="en-IN" sz="1965" dirty="0"/>
          </a:p>
        </p:txBody>
      </p:sp>
    </p:spTree>
    <p:extLst>
      <p:ext uri="{BB962C8B-B14F-4D97-AF65-F5344CB8AC3E}">
        <p14:creationId xmlns:p14="http://schemas.microsoft.com/office/powerpoint/2010/main" val="142734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B3CD0-FE3C-5538-F245-E0A5B06E5017}"/>
              </a:ext>
            </a:extLst>
          </p:cNvPr>
          <p:cNvPicPr>
            <a:picLocks noChangeAspect="1"/>
          </p:cNvPicPr>
          <p:nvPr/>
        </p:nvPicPr>
        <p:blipFill>
          <a:blip r:embed="rId2"/>
          <a:stretch>
            <a:fillRect/>
          </a:stretch>
        </p:blipFill>
        <p:spPr>
          <a:xfrm>
            <a:off x="741437" y="533454"/>
            <a:ext cx="10710447" cy="5078942"/>
          </a:xfrm>
          <a:prstGeom prst="rect">
            <a:avLst/>
          </a:prstGeom>
        </p:spPr>
      </p:pic>
      <p:sp>
        <p:nvSpPr>
          <p:cNvPr id="2" name="TextBox 1">
            <a:extLst>
              <a:ext uri="{FF2B5EF4-FFF2-40B4-BE49-F238E27FC236}">
                <a16:creationId xmlns:a16="http://schemas.microsoft.com/office/drawing/2014/main" id="{632844C4-1688-DA82-026B-7FFE8BC2D624}"/>
              </a:ext>
            </a:extLst>
          </p:cNvPr>
          <p:cNvSpPr txBox="1"/>
          <p:nvPr/>
        </p:nvSpPr>
        <p:spPr>
          <a:xfrm>
            <a:off x="559904" y="5733419"/>
            <a:ext cx="12525778" cy="1048620"/>
          </a:xfrm>
          <a:prstGeom prst="rect">
            <a:avLst/>
          </a:prstGeom>
          <a:noFill/>
        </p:spPr>
        <p:txBody>
          <a:bodyPr wrap="square" rtlCol="0">
            <a:spAutoFit/>
          </a:bodyPr>
          <a:lstStyle/>
          <a:p>
            <a:pPr marL="374413" indent="-374413" algn="just">
              <a:lnSpc>
                <a:spcPct val="150000"/>
              </a:lnSpc>
              <a:buFont typeface="Arial" panose="020B0604020202020204" pitchFamily="34" charset="0"/>
              <a:buChar char="•"/>
            </a:pPr>
            <a:r>
              <a:rPr lang="en-US" sz="2184" b="1" dirty="0"/>
              <a:t>AI that surpasses human intelligence and capabilities in all aspects.</a:t>
            </a:r>
          </a:p>
          <a:p>
            <a:pPr marL="374413" indent="-374413" algn="just">
              <a:lnSpc>
                <a:spcPct val="150000"/>
              </a:lnSpc>
              <a:buFont typeface="Arial" panose="020B0604020202020204" pitchFamily="34" charset="0"/>
              <a:buChar char="•"/>
            </a:pPr>
            <a:r>
              <a:rPr lang="en-US" sz="2184" b="1" dirty="0">
                <a:solidFill>
                  <a:srgbClr val="FF0000"/>
                </a:solidFill>
              </a:rPr>
              <a:t>Example: A hypothetical concept that raises ethical and safety concerns.</a:t>
            </a:r>
          </a:p>
        </p:txBody>
      </p:sp>
    </p:spTree>
    <p:extLst>
      <p:ext uri="{BB962C8B-B14F-4D97-AF65-F5344CB8AC3E}">
        <p14:creationId xmlns:p14="http://schemas.microsoft.com/office/powerpoint/2010/main" val="298769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16</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10" name="TextBox 9">
            <a:extLst>
              <a:ext uri="{FF2B5EF4-FFF2-40B4-BE49-F238E27FC236}">
                <a16:creationId xmlns:a16="http://schemas.microsoft.com/office/drawing/2014/main" id="{B2EC635B-D8A3-4A72-8304-20FFBA5D21A3}"/>
              </a:ext>
            </a:extLst>
          </p:cNvPr>
          <p:cNvSpPr txBox="1"/>
          <p:nvPr/>
        </p:nvSpPr>
        <p:spPr>
          <a:xfrm>
            <a:off x="988854" y="508029"/>
            <a:ext cx="10454766" cy="604931"/>
          </a:xfrm>
          <a:prstGeom prst="rect">
            <a:avLst/>
          </a:prstGeom>
          <a:noFill/>
        </p:spPr>
        <p:txBody>
          <a:bodyPr wrap="square" lIns="99843" tIns="49922" rIns="99843" bIns="49922" rtlCol="0" anchor="ctr">
            <a:spAutoFit/>
          </a:bodyPr>
          <a:lstStyle/>
          <a:p>
            <a:pPr algn="ctr"/>
            <a:r>
              <a:rPr lang="en-US" sz="3276" b="1" dirty="0">
                <a:solidFill>
                  <a:srgbClr val="46B0FA"/>
                </a:solidFill>
                <a:latin typeface="Arial"/>
                <a:cs typeface="Arial"/>
              </a:rPr>
              <a:t>Applications of AI</a:t>
            </a:r>
            <a:endParaRPr lang="en-IN" sz="3276" b="1" dirty="0">
              <a:solidFill>
                <a:srgbClr val="46B0FA"/>
              </a:solidFill>
              <a:latin typeface="Arial"/>
              <a:cs typeface="Arial"/>
            </a:endParaRPr>
          </a:p>
        </p:txBody>
      </p:sp>
      <p:sp>
        <p:nvSpPr>
          <p:cNvPr id="2" name="Rectangle 1"/>
          <p:cNvSpPr/>
          <p:nvPr/>
        </p:nvSpPr>
        <p:spPr>
          <a:xfrm>
            <a:off x="1254745" y="1409017"/>
            <a:ext cx="4546437" cy="492443"/>
          </a:xfrm>
          <a:prstGeom prst="rect">
            <a:avLst/>
          </a:prstGeom>
        </p:spPr>
        <p:txBody>
          <a:bodyPr wrap="none">
            <a:spAutoFit/>
          </a:bodyPr>
          <a:lstStyle/>
          <a:p>
            <a:r>
              <a:rPr lang="en-IN" sz="2600" b="1" dirty="0">
                <a:solidFill>
                  <a:srgbClr val="FF0000"/>
                </a:solidFill>
                <a:latin typeface="Arial" panose="020B0604020202020204" pitchFamily="34" charset="0"/>
                <a:ea typeface="Calibri" panose="020F0502020204030204" pitchFamily="34" charset="0"/>
              </a:rPr>
              <a:t>1. Medical / Healthcare field</a:t>
            </a:r>
            <a:endParaRPr lang="en-IN" sz="2600" dirty="0">
              <a:solidFill>
                <a:srgbClr val="FF0000"/>
              </a:solidFill>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516" y="1732547"/>
            <a:ext cx="9609221" cy="4347410"/>
          </a:xfrm>
          <a:prstGeom prst="rect">
            <a:avLst/>
          </a:prstGeom>
          <a:noFill/>
        </p:spPr>
      </p:pic>
    </p:spTree>
    <p:extLst>
      <p:ext uri="{BB962C8B-B14F-4D97-AF65-F5344CB8AC3E}">
        <p14:creationId xmlns:p14="http://schemas.microsoft.com/office/powerpoint/2010/main" val="203759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17</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789524" y="1681731"/>
            <a:ext cx="12028118" cy="5447645"/>
          </a:xfrm>
          <a:prstGeom prst="rect">
            <a:avLst/>
          </a:prstGeom>
        </p:spPr>
        <p:txBody>
          <a:bodyPr wrap="square">
            <a:spAutoFit/>
          </a:bodyPr>
          <a:lstStyle/>
          <a:p>
            <a:pPr marL="1028700" lvl="1" indent="-571500" algn="just">
              <a:spcBef>
                <a:spcPts val="600"/>
              </a:spcBef>
              <a:spcAft>
                <a:spcPts val="600"/>
              </a:spcAft>
              <a:buFont typeface="+mj-lt"/>
              <a:buAutoNum type="romanUcPeriod"/>
            </a:pPr>
            <a:r>
              <a:rPr lang="en-US" sz="2400" b="1" dirty="0"/>
              <a:t>Diagnostics: </a:t>
            </a:r>
            <a:r>
              <a:rPr lang="en-US" sz="2400" dirty="0"/>
              <a:t>AI assists in analyzing medical images (e.g., X-rays, MRIs) to detect diseases such as cancer or neurological conditions.</a:t>
            </a:r>
          </a:p>
          <a:p>
            <a:pPr marL="1028700" lvl="1" indent="-571500" algn="just">
              <a:spcBef>
                <a:spcPts val="600"/>
              </a:spcBef>
              <a:spcAft>
                <a:spcPts val="600"/>
              </a:spcAft>
              <a:buFont typeface="+mj-lt"/>
              <a:buAutoNum type="romanUcPeriod"/>
            </a:pPr>
            <a:r>
              <a:rPr lang="en-US" sz="2400" b="1" dirty="0"/>
              <a:t>Personalized Medicine: </a:t>
            </a:r>
            <a:r>
              <a:rPr lang="en-US" sz="2400" dirty="0"/>
              <a:t>AI analyzes patient data to tailor treatments and drug recommendations based on individual characteristics.</a:t>
            </a:r>
          </a:p>
          <a:p>
            <a:pPr marL="1028700" lvl="1" indent="-571500" algn="just">
              <a:spcBef>
                <a:spcPts val="600"/>
              </a:spcBef>
              <a:spcAft>
                <a:spcPts val="600"/>
              </a:spcAft>
              <a:buFont typeface="+mj-lt"/>
              <a:buAutoNum type="romanUcPeriod"/>
            </a:pPr>
            <a:r>
              <a:rPr lang="en-US" sz="2400" b="1" dirty="0"/>
              <a:t>Drug Discovery: </a:t>
            </a:r>
            <a:r>
              <a:rPr lang="en-US" sz="2400" dirty="0"/>
              <a:t>AI accelerates the process of discovering new drugs by predicting how different compounds will interact.</a:t>
            </a:r>
          </a:p>
          <a:p>
            <a:pPr marL="1028700" lvl="1" indent="-571500" algn="just">
              <a:spcBef>
                <a:spcPts val="600"/>
              </a:spcBef>
              <a:spcAft>
                <a:spcPts val="600"/>
              </a:spcAft>
              <a:buFont typeface="+mj-lt"/>
              <a:buAutoNum type="romanUcPeriod"/>
            </a:pPr>
            <a:r>
              <a:rPr lang="en-IN" sz="2400" dirty="0"/>
              <a:t>A medical clinic can use AI systems to organize bed schedules, make a staff rotation and provide medical information.</a:t>
            </a:r>
          </a:p>
          <a:p>
            <a:pPr marL="1028700" lvl="1" indent="-571500" algn="just">
              <a:spcBef>
                <a:spcPts val="600"/>
              </a:spcBef>
              <a:spcAft>
                <a:spcPts val="600"/>
              </a:spcAft>
              <a:buFont typeface="+mj-lt"/>
              <a:buAutoNum type="romanUcPeriod"/>
            </a:pPr>
            <a:r>
              <a:rPr lang="en-IN" sz="2400" dirty="0"/>
              <a:t>It also has an application in Image guided surgery and image analysis and enhancement.</a:t>
            </a:r>
          </a:p>
          <a:p>
            <a:pPr marL="1028700" lvl="1" indent="-571500" algn="just">
              <a:spcBef>
                <a:spcPts val="600"/>
              </a:spcBef>
              <a:spcAft>
                <a:spcPts val="600"/>
              </a:spcAft>
              <a:buFont typeface="+mj-lt"/>
              <a:buAutoNum type="romanUcPeriod"/>
            </a:pPr>
            <a:endParaRPr lang="en-US" sz="2400" dirty="0"/>
          </a:p>
          <a:p>
            <a:pPr marL="1028700" lvl="1" indent="-571500" algn="just">
              <a:spcBef>
                <a:spcPts val="600"/>
              </a:spcBef>
              <a:spcAft>
                <a:spcPts val="600"/>
              </a:spcAft>
              <a:buFont typeface="+mj-lt"/>
              <a:buAutoNum type="romanUcPeriod"/>
            </a:pPr>
            <a:endParaRPr lang="en-IN" sz="2400" dirty="0"/>
          </a:p>
        </p:txBody>
      </p:sp>
    </p:spTree>
    <p:extLst>
      <p:ext uri="{BB962C8B-B14F-4D97-AF65-F5344CB8AC3E}">
        <p14:creationId xmlns:p14="http://schemas.microsoft.com/office/powerpoint/2010/main" val="967656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18</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37650" y="446490"/>
            <a:ext cx="12028118" cy="1354217"/>
          </a:xfrm>
          <a:prstGeom prst="rect">
            <a:avLst/>
          </a:prstGeom>
        </p:spPr>
        <p:txBody>
          <a:bodyPr wrap="square">
            <a:spAutoFit/>
          </a:bodyPr>
          <a:lstStyle/>
          <a:p>
            <a:pPr lvl="0" algn="just"/>
            <a:r>
              <a:rPr lang="en-US" sz="2800" b="1" dirty="0">
                <a:solidFill>
                  <a:srgbClr val="FF0000"/>
                </a:solidFill>
              </a:rPr>
              <a:t>2. Finance</a:t>
            </a:r>
          </a:p>
          <a:p>
            <a:pPr lvl="0" algn="just"/>
            <a:endParaRPr lang="en-US" sz="2800" b="1" dirty="0">
              <a:solidFill>
                <a:srgbClr val="FF0000"/>
              </a:solidFill>
            </a:endParaRPr>
          </a:p>
          <a:p>
            <a:pPr lvl="0" algn="just"/>
            <a:endParaRPr lang="en-IN" sz="2600" dirty="0"/>
          </a:p>
        </p:txBody>
      </p:sp>
      <p:pic>
        <p:nvPicPr>
          <p:cNvPr id="2050" name="Picture 2" descr="https://media.licdn.com/dms/image/D5612AQHdBPQdbXdM5A/article-cover_image-shrink_720_1280/0/1680034991443?e=1727913600&amp;v=beta&amp;t=WmasnvUNDRQvPQXug8Wz3zMtLkVSGSfrNzFqKAs2h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289" y="1074821"/>
            <a:ext cx="10015122" cy="514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25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19</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741398" y="1280679"/>
            <a:ext cx="12028118" cy="2985433"/>
          </a:xfrm>
          <a:prstGeom prst="rect">
            <a:avLst/>
          </a:prstGeom>
        </p:spPr>
        <p:txBody>
          <a:bodyPr wrap="square">
            <a:spAutoFit/>
          </a:bodyPr>
          <a:lstStyle/>
          <a:p>
            <a:pPr marL="1028700" lvl="1" indent="-571500" algn="just">
              <a:spcBef>
                <a:spcPts val="600"/>
              </a:spcBef>
              <a:spcAft>
                <a:spcPts val="600"/>
              </a:spcAft>
              <a:buFont typeface="+mj-lt"/>
              <a:buAutoNum type="romanUcPeriod"/>
            </a:pPr>
            <a:r>
              <a:rPr lang="en-US" sz="2400" b="1" dirty="0"/>
              <a:t>Fraud Detection: </a:t>
            </a:r>
            <a:r>
              <a:rPr lang="en-US" sz="2400" dirty="0"/>
              <a:t>AI algorithms analyze transaction patterns to identify and prevent fraudulent activities in real time.</a:t>
            </a:r>
          </a:p>
          <a:p>
            <a:pPr marL="1028700" lvl="1" indent="-571500" algn="just">
              <a:spcBef>
                <a:spcPts val="600"/>
              </a:spcBef>
              <a:spcAft>
                <a:spcPts val="600"/>
              </a:spcAft>
              <a:buFont typeface="+mj-lt"/>
              <a:buAutoNum type="romanUcPeriod"/>
            </a:pPr>
            <a:r>
              <a:rPr lang="en-US" sz="2400" b="1" dirty="0"/>
              <a:t>Trading: </a:t>
            </a:r>
            <a:r>
              <a:rPr lang="en-US" sz="2400" dirty="0"/>
              <a:t>AI-driven trading systems can process vast amounts of data faster than humans, identifying patterns and making trades at optimal times. Quantitative trading firms extensively use such technologies.</a:t>
            </a:r>
          </a:p>
          <a:p>
            <a:pPr marL="1028700" lvl="1" indent="-571500" algn="just">
              <a:spcBef>
                <a:spcPts val="600"/>
              </a:spcBef>
              <a:spcAft>
                <a:spcPts val="600"/>
              </a:spcAft>
              <a:buFont typeface="+mj-lt"/>
              <a:buAutoNum type="romanUcPeriod"/>
            </a:pPr>
            <a:r>
              <a:rPr lang="en-US" sz="2400" b="1" dirty="0"/>
              <a:t>Customer Service: </a:t>
            </a:r>
            <a:r>
              <a:rPr lang="en-US" sz="2400" dirty="0" err="1"/>
              <a:t>Chatbots</a:t>
            </a:r>
            <a:r>
              <a:rPr lang="en-US" sz="2400" dirty="0"/>
              <a:t> and virtual assistants handle customer inquiries and provide financial advice, improving customer service efficiency.</a:t>
            </a:r>
          </a:p>
        </p:txBody>
      </p:sp>
    </p:spTree>
    <p:extLst>
      <p:ext uri="{BB962C8B-B14F-4D97-AF65-F5344CB8AC3E}">
        <p14:creationId xmlns:p14="http://schemas.microsoft.com/office/powerpoint/2010/main" val="188376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140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9" name="TextBox 8">
            <a:extLst>
              <a:ext uri="{FF2B5EF4-FFF2-40B4-BE49-F238E27FC236}">
                <a16:creationId xmlns:a16="http://schemas.microsoft.com/office/drawing/2014/main" id="{B2EC635B-D8A3-4A72-8304-20FFBA5D21A3}"/>
              </a:ext>
            </a:extLst>
          </p:cNvPr>
          <p:cNvSpPr txBox="1"/>
          <p:nvPr/>
        </p:nvSpPr>
        <p:spPr>
          <a:xfrm>
            <a:off x="1294409" y="1908273"/>
            <a:ext cx="10359683" cy="2455310"/>
          </a:xfrm>
          <a:prstGeom prst="rect">
            <a:avLst/>
          </a:prstGeom>
          <a:noFill/>
        </p:spPr>
        <p:txBody>
          <a:bodyPr wrap="square" lIns="99843" tIns="49922" rIns="99843" bIns="49922" rtlCol="0" anchor="ctr">
            <a:spAutoFit/>
          </a:bodyPr>
          <a:lstStyle/>
          <a:p>
            <a:pPr algn="ctr">
              <a:spcBef>
                <a:spcPts val="600"/>
              </a:spcBef>
              <a:spcAft>
                <a:spcPts val="1200"/>
              </a:spcAft>
            </a:pPr>
            <a:r>
              <a:rPr lang="en-US" sz="4400" b="1" dirty="0">
                <a:solidFill>
                  <a:srgbClr val="FF0000"/>
                </a:solidFill>
                <a:latin typeface="Times" panose="02020603050405020304" pitchFamily="18" charset="0"/>
                <a:cs typeface="Times" panose="02020603050405020304" pitchFamily="18" charset="0"/>
              </a:rPr>
              <a:t>Unit 1 </a:t>
            </a:r>
            <a:r>
              <a:rPr lang="en-IN" sz="4400" b="1" dirty="0">
                <a:solidFill>
                  <a:srgbClr val="FF0000"/>
                </a:solidFill>
                <a:latin typeface="Times" panose="02020603050405020304" pitchFamily="18" charset="0"/>
                <a:cs typeface="Times" panose="02020603050405020304" pitchFamily="18" charset="0"/>
              </a:rPr>
              <a:t>: </a:t>
            </a:r>
            <a:r>
              <a:rPr lang="en-US" sz="4400" b="1" dirty="0">
                <a:solidFill>
                  <a:srgbClr val="FF0000"/>
                </a:solidFill>
                <a:latin typeface="Times" panose="02020603050405020304" pitchFamily="18" charset="0"/>
                <a:cs typeface="Times" panose="02020603050405020304" pitchFamily="18" charset="0"/>
              </a:rPr>
              <a:t>Introduction to AI</a:t>
            </a:r>
            <a:r>
              <a:rPr lang="en-US" sz="5000" b="1" dirty="0">
                <a:solidFill>
                  <a:srgbClr val="46B0FA"/>
                </a:solidFill>
                <a:latin typeface="Times" panose="02020603050405020304" pitchFamily="18" charset="0"/>
                <a:cs typeface="Times" panose="02020603050405020304" pitchFamily="18" charset="0"/>
              </a:rPr>
              <a:t>	</a:t>
            </a:r>
          </a:p>
          <a:p>
            <a:pPr algn="ctr">
              <a:spcBef>
                <a:spcPts val="600"/>
              </a:spcBef>
              <a:spcAft>
                <a:spcPts val="1200"/>
              </a:spcAft>
            </a:pPr>
            <a:r>
              <a:rPr lang="en-US" sz="2800" dirty="0">
                <a:latin typeface="Times" panose="02020603050405020304" pitchFamily="18" charset="0"/>
                <a:cs typeface="Times" panose="02020603050405020304" pitchFamily="18" charset="0"/>
              </a:rPr>
              <a:t>Dr. Khushboo Jain</a:t>
            </a:r>
            <a:endParaRPr lang="en-US" sz="5000" dirty="0">
              <a:solidFill>
                <a:srgbClr val="46B0FA"/>
              </a:solidFill>
              <a:latin typeface="Times" panose="02020603050405020304" pitchFamily="18" charset="0"/>
              <a:cs typeface="Times" panose="02020603050405020304" pitchFamily="18" charset="0"/>
            </a:endParaRPr>
          </a:p>
          <a:p>
            <a:pPr algn="ctr"/>
            <a:r>
              <a:rPr lang="en-US" sz="5000" b="1" dirty="0">
                <a:latin typeface="Times" panose="02020603050405020304" pitchFamily="18" charset="0"/>
                <a:cs typeface="Times" panose="02020603050405020304" pitchFamily="18" charset="0"/>
              </a:rPr>
              <a:t>	</a:t>
            </a:r>
            <a:endParaRPr lang="en-IN" sz="5000" b="1" dirty="0">
              <a:solidFill>
                <a:srgbClr val="C00000"/>
              </a:solidFill>
              <a:latin typeface="Times" panose="02020603050405020304" pitchFamily="18" charset="0"/>
              <a:cs typeface="Times" panose="02020603050405020304" pitchFamily="18" charset="0"/>
            </a:endParaRPr>
          </a:p>
        </p:txBody>
      </p:sp>
      <p:sp>
        <p:nvSpPr>
          <p:cNvPr id="2" name="Rectangle 1"/>
          <p:cNvSpPr/>
          <p:nvPr/>
        </p:nvSpPr>
        <p:spPr>
          <a:xfrm>
            <a:off x="3134222" y="3582117"/>
            <a:ext cx="6654800" cy="1329467"/>
          </a:xfrm>
          <a:prstGeom prst="rect">
            <a:avLst/>
          </a:prstGeom>
        </p:spPr>
        <p:txBody>
          <a:bodyPr>
            <a:spAutoFit/>
          </a:bodyPr>
          <a:lstStyle/>
          <a:p>
            <a:pPr algn="ctr">
              <a:lnSpc>
                <a:spcPct val="120000"/>
              </a:lnSpc>
            </a:pPr>
            <a:r>
              <a:rPr lang="en-US" sz="2300" dirty="0">
                <a:latin typeface="Times New Roman"/>
                <a:cs typeface="Times New Roman"/>
              </a:rPr>
              <a:t>School of Computer Science</a:t>
            </a:r>
            <a:br>
              <a:rPr lang="en-US" sz="2300" dirty="0">
                <a:latin typeface="Times New Roman"/>
                <a:cs typeface="Times New Roman"/>
              </a:rPr>
            </a:br>
            <a:r>
              <a:rPr lang="en-US" sz="2300" dirty="0">
                <a:latin typeface="Times New Roman"/>
                <a:cs typeface="Times New Roman"/>
              </a:rPr>
              <a:t>UPES, Dehradun</a:t>
            </a:r>
          </a:p>
          <a:p>
            <a:pPr algn="ctr">
              <a:lnSpc>
                <a:spcPct val="120000"/>
              </a:lnSpc>
            </a:pPr>
            <a:r>
              <a:rPr lang="en-US" sz="2300" dirty="0">
                <a:latin typeface="Times New Roman"/>
                <a:cs typeface="Times New Roman"/>
              </a:rPr>
              <a:t>India</a:t>
            </a:r>
          </a:p>
        </p:txBody>
      </p:sp>
    </p:spTree>
    <p:extLst>
      <p:ext uri="{BB962C8B-B14F-4D97-AF65-F5344CB8AC3E}">
        <p14:creationId xmlns:p14="http://schemas.microsoft.com/office/powerpoint/2010/main" val="10081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20</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37650" y="446490"/>
            <a:ext cx="12028118" cy="1354217"/>
          </a:xfrm>
          <a:prstGeom prst="rect">
            <a:avLst/>
          </a:prstGeom>
        </p:spPr>
        <p:txBody>
          <a:bodyPr wrap="square">
            <a:spAutoFit/>
          </a:bodyPr>
          <a:lstStyle/>
          <a:p>
            <a:pPr lvl="0" algn="just"/>
            <a:r>
              <a:rPr lang="en-US" sz="2800" b="1" dirty="0">
                <a:solidFill>
                  <a:srgbClr val="FF0000"/>
                </a:solidFill>
              </a:rPr>
              <a:t>3. Transportation</a:t>
            </a:r>
          </a:p>
          <a:p>
            <a:pPr lvl="0" algn="just"/>
            <a:endParaRPr lang="en-US" sz="2800" b="1" dirty="0">
              <a:solidFill>
                <a:srgbClr val="FF0000"/>
              </a:solidFill>
            </a:endParaRPr>
          </a:p>
          <a:p>
            <a:pPr lvl="0" algn="just"/>
            <a:endParaRPr lang="en-IN" sz="2600" dirty="0"/>
          </a:p>
        </p:txBody>
      </p:sp>
      <p:pic>
        <p:nvPicPr>
          <p:cNvPr id="5" name="Picture 4"/>
          <p:cNvPicPr>
            <a:picLocks noChangeAspect="1"/>
          </p:cNvPicPr>
          <p:nvPr/>
        </p:nvPicPr>
        <p:blipFill rotWithShape="1">
          <a:blip r:embed="rId3"/>
          <a:srcRect t="16283" b="8842"/>
          <a:stretch/>
        </p:blipFill>
        <p:spPr>
          <a:xfrm>
            <a:off x="1235242" y="898359"/>
            <a:ext cx="11133221" cy="5374104"/>
          </a:xfrm>
          <a:prstGeom prst="rect">
            <a:avLst/>
          </a:prstGeom>
        </p:spPr>
      </p:pic>
    </p:spTree>
    <p:extLst>
      <p:ext uri="{BB962C8B-B14F-4D97-AF65-F5344CB8AC3E}">
        <p14:creationId xmlns:p14="http://schemas.microsoft.com/office/powerpoint/2010/main" val="108631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21</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45144" y="1280679"/>
            <a:ext cx="12028118" cy="2862322"/>
          </a:xfrm>
          <a:prstGeom prst="rect">
            <a:avLst/>
          </a:prstGeom>
        </p:spPr>
        <p:txBody>
          <a:bodyPr wrap="square">
            <a:spAutoFit/>
          </a:bodyPr>
          <a:lstStyle/>
          <a:p>
            <a:pPr marL="971550" lvl="1" indent="-514350" algn="just">
              <a:spcBef>
                <a:spcPts val="600"/>
              </a:spcBef>
              <a:buFont typeface="+mj-lt"/>
              <a:buAutoNum type="romanUcPeriod"/>
            </a:pPr>
            <a:r>
              <a:rPr lang="en-US" sz="2400" b="1" dirty="0"/>
              <a:t>Autonomous Vehicles: </a:t>
            </a:r>
            <a:r>
              <a:rPr lang="en-US" sz="2400" dirty="0"/>
              <a:t>Companies like Tesla and </a:t>
            </a:r>
            <a:r>
              <a:rPr lang="en-US" sz="2400" dirty="0" err="1"/>
              <a:t>Waymo</a:t>
            </a:r>
            <a:r>
              <a:rPr lang="en-US" sz="2400" dirty="0"/>
              <a:t> are developing self-driving cars that use AI to navigate roads, avoid obstacles, and make real-time driving decisions.</a:t>
            </a:r>
          </a:p>
          <a:p>
            <a:pPr marL="971550" lvl="1" indent="-514350" algn="just">
              <a:spcBef>
                <a:spcPts val="600"/>
              </a:spcBef>
              <a:buFont typeface="+mj-lt"/>
              <a:buAutoNum type="romanUcPeriod"/>
            </a:pPr>
            <a:r>
              <a:rPr lang="en-US" sz="2400" b="1" dirty="0"/>
              <a:t>Traffic Management: </a:t>
            </a:r>
            <a:r>
              <a:rPr lang="en-US" sz="2400" dirty="0"/>
              <a:t>AI systems optimize traffic flow in cities by analyzing data from various sources, reducing congestion and improving transportation efficiency.</a:t>
            </a:r>
          </a:p>
          <a:p>
            <a:pPr marL="971550" lvl="1" indent="-514350" algn="just">
              <a:spcBef>
                <a:spcPts val="600"/>
              </a:spcBef>
              <a:buFont typeface="+mj-lt"/>
              <a:buAutoNum type="romanUcPeriod"/>
            </a:pPr>
            <a:r>
              <a:rPr lang="en-US" sz="2400" b="1" dirty="0"/>
              <a:t>Logistics and Supply Chain: </a:t>
            </a:r>
            <a:r>
              <a:rPr lang="en-US" sz="2400" dirty="0"/>
              <a:t>AI helps in route planning, demand forecasting, and inventory management, enhancing the efficiency of supply chains.</a:t>
            </a:r>
          </a:p>
          <a:p>
            <a:pPr lvl="0" algn="just"/>
            <a:endParaRPr lang="en-IN" sz="2600" dirty="0"/>
          </a:p>
        </p:txBody>
      </p:sp>
    </p:spTree>
    <p:extLst>
      <p:ext uri="{BB962C8B-B14F-4D97-AF65-F5344CB8AC3E}">
        <p14:creationId xmlns:p14="http://schemas.microsoft.com/office/powerpoint/2010/main" val="3296843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22</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37650" y="446490"/>
            <a:ext cx="12028118" cy="923330"/>
          </a:xfrm>
          <a:prstGeom prst="rect">
            <a:avLst/>
          </a:prstGeom>
        </p:spPr>
        <p:txBody>
          <a:bodyPr wrap="square">
            <a:spAutoFit/>
          </a:bodyPr>
          <a:lstStyle/>
          <a:p>
            <a:pPr lvl="0" algn="just"/>
            <a:r>
              <a:rPr lang="en-US" sz="2800" b="1" dirty="0">
                <a:solidFill>
                  <a:srgbClr val="FF0000"/>
                </a:solidFill>
              </a:rPr>
              <a:t>4. Retail</a:t>
            </a:r>
          </a:p>
          <a:p>
            <a:pPr lvl="0" algn="just"/>
            <a:endParaRPr lang="en-IN" sz="2600" dirty="0"/>
          </a:p>
        </p:txBody>
      </p:sp>
      <p:pic>
        <p:nvPicPr>
          <p:cNvPr id="8194" name="Picture 2" descr="How AI is Changing the Retail Industry: Role and Impact with Use Ca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788" y="1022682"/>
            <a:ext cx="5630780" cy="5169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11521" y="1058779"/>
            <a:ext cx="6848058" cy="5149516"/>
          </a:xfrm>
          <a:prstGeom prst="rect">
            <a:avLst/>
          </a:prstGeom>
        </p:spPr>
      </p:pic>
    </p:spTree>
    <p:extLst>
      <p:ext uri="{BB962C8B-B14F-4D97-AF65-F5344CB8AC3E}">
        <p14:creationId xmlns:p14="http://schemas.microsoft.com/office/powerpoint/2010/main" val="103299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23</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Personalized Shopping Experiences: </a:t>
            </a:r>
            <a:r>
              <a:rPr lang="en-US" sz="2400" dirty="0"/>
              <a:t>AI algorithms analyze customer data to provide personalized product recommendations, improving the shopping experience.</a:t>
            </a:r>
          </a:p>
          <a:p>
            <a:pPr marL="971550" lvl="1" indent="-514350" algn="just">
              <a:spcBef>
                <a:spcPts val="600"/>
              </a:spcBef>
              <a:spcAft>
                <a:spcPts val="600"/>
              </a:spcAft>
              <a:buFont typeface="+mj-lt"/>
              <a:buAutoNum type="romanUcPeriod"/>
            </a:pPr>
            <a:r>
              <a:rPr lang="en-US" sz="2400" b="1" dirty="0"/>
              <a:t>Inventory Management: </a:t>
            </a:r>
            <a:r>
              <a:rPr lang="en-US" sz="2400" dirty="0"/>
              <a:t>AI systems predict demand trends and manage inventory levels to ensure that products are available when needed without overstocking.</a:t>
            </a:r>
          </a:p>
          <a:p>
            <a:pPr marL="971550" lvl="1" indent="-514350" algn="just">
              <a:spcBef>
                <a:spcPts val="600"/>
              </a:spcBef>
              <a:spcAft>
                <a:spcPts val="600"/>
              </a:spcAft>
              <a:buFont typeface="+mj-lt"/>
              <a:buAutoNum type="romanUcPeriod"/>
            </a:pPr>
            <a:r>
              <a:rPr lang="en-US" sz="2400" b="1" dirty="0"/>
              <a:t>Customer Service: </a:t>
            </a:r>
            <a:r>
              <a:rPr lang="en-US" sz="2400" dirty="0"/>
              <a:t>AI-powered </a:t>
            </a:r>
            <a:r>
              <a:rPr lang="en-US" sz="2400" dirty="0" err="1"/>
              <a:t>chatbots</a:t>
            </a:r>
            <a:r>
              <a:rPr lang="en-US" sz="2400" dirty="0"/>
              <a:t> and virtual assistants handle customer inquiries, process orders, and provide support, improving customer satisfaction.</a:t>
            </a:r>
          </a:p>
        </p:txBody>
      </p:sp>
    </p:spTree>
    <p:extLst>
      <p:ext uri="{BB962C8B-B14F-4D97-AF65-F5344CB8AC3E}">
        <p14:creationId xmlns:p14="http://schemas.microsoft.com/office/powerpoint/2010/main" val="152606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24</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34194"/>
            <a:ext cx="12028118" cy="523220"/>
          </a:xfrm>
          <a:prstGeom prst="rect">
            <a:avLst/>
          </a:prstGeom>
        </p:spPr>
        <p:txBody>
          <a:bodyPr wrap="square">
            <a:spAutoFit/>
          </a:bodyPr>
          <a:lstStyle/>
          <a:p>
            <a:pPr lvl="0" algn="just"/>
            <a:r>
              <a:rPr lang="en-US" sz="2800" b="1" dirty="0">
                <a:solidFill>
                  <a:srgbClr val="FF0000"/>
                </a:solidFill>
              </a:rPr>
              <a:t>5. Manufacturing</a:t>
            </a:r>
          </a:p>
        </p:txBody>
      </p:sp>
      <p:pic>
        <p:nvPicPr>
          <p:cNvPr id="12290" name="Picture 2" descr="AI and the Future of Manufactu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82316"/>
            <a:ext cx="10170695" cy="5390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02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25</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Predictive Maintenance: </a:t>
            </a:r>
            <a:r>
              <a:rPr lang="en-US" sz="2400" dirty="0"/>
              <a:t>AI monitors equipment to predict failures before they occur, reducing downtime and maintenance costs.</a:t>
            </a:r>
          </a:p>
          <a:p>
            <a:pPr marL="971550" lvl="1" indent="-514350" algn="just">
              <a:spcBef>
                <a:spcPts val="600"/>
              </a:spcBef>
              <a:spcAft>
                <a:spcPts val="600"/>
              </a:spcAft>
              <a:buFont typeface="+mj-lt"/>
              <a:buAutoNum type="romanUcPeriod"/>
            </a:pPr>
            <a:r>
              <a:rPr lang="en-US" sz="2400" b="1" dirty="0"/>
              <a:t>Quality Control: </a:t>
            </a:r>
            <a:r>
              <a:rPr lang="en-US" sz="2400" dirty="0"/>
              <a:t>AI systems inspect products for defects, ensuring higher quality and consistency in manufacturing processes.</a:t>
            </a:r>
          </a:p>
          <a:p>
            <a:pPr marL="971550" lvl="1" indent="-514350" algn="just">
              <a:spcBef>
                <a:spcPts val="600"/>
              </a:spcBef>
              <a:spcAft>
                <a:spcPts val="600"/>
              </a:spcAft>
              <a:buFont typeface="+mj-lt"/>
              <a:buAutoNum type="romanUcPeriod"/>
            </a:pPr>
            <a:r>
              <a:rPr lang="en-US" sz="2400" b="1" dirty="0"/>
              <a:t>Robotic Process Automation: </a:t>
            </a:r>
            <a:r>
              <a:rPr lang="en-US" sz="2400" dirty="0"/>
              <a:t>AI-driven robots perform repetitive tasks with high precision, increasing production efficiency and safety.</a:t>
            </a:r>
          </a:p>
        </p:txBody>
      </p:sp>
    </p:spTree>
    <p:extLst>
      <p:ext uri="{BB962C8B-B14F-4D97-AF65-F5344CB8AC3E}">
        <p14:creationId xmlns:p14="http://schemas.microsoft.com/office/powerpoint/2010/main" val="39918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26</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98363"/>
            <a:ext cx="12028118" cy="523220"/>
          </a:xfrm>
          <a:prstGeom prst="rect">
            <a:avLst/>
          </a:prstGeom>
        </p:spPr>
        <p:txBody>
          <a:bodyPr wrap="square">
            <a:spAutoFit/>
          </a:bodyPr>
          <a:lstStyle/>
          <a:p>
            <a:pPr lvl="0" algn="just"/>
            <a:r>
              <a:rPr lang="en-US" sz="2800" b="1" dirty="0">
                <a:solidFill>
                  <a:srgbClr val="FF0000"/>
                </a:solidFill>
              </a:rPr>
              <a:t>6. Education</a:t>
            </a:r>
          </a:p>
        </p:txBody>
      </p:sp>
      <p:pic>
        <p:nvPicPr>
          <p:cNvPr id="5" name="Picture 4"/>
          <p:cNvPicPr>
            <a:picLocks noChangeAspect="1"/>
          </p:cNvPicPr>
          <p:nvPr/>
        </p:nvPicPr>
        <p:blipFill rotWithShape="1">
          <a:blip r:embed="rId3"/>
          <a:srcRect t="14076" b="10031"/>
          <a:stretch/>
        </p:blipFill>
        <p:spPr>
          <a:xfrm>
            <a:off x="1925971" y="962525"/>
            <a:ext cx="9977271" cy="5229727"/>
          </a:xfrm>
          <a:prstGeom prst="rect">
            <a:avLst/>
          </a:prstGeom>
        </p:spPr>
      </p:pic>
    </p:spTree>
    <p:extLst>
      <p:ext uri="{BB962C8B-B14F-4D97-AF65-F5344CB8AC3E}">
        <p14:creationId xmlns:p14="http://schemas.microsoft.com/office/powerpoint/2010/main" val="43915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27</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Personalized Learning: </a:t>
            </a:r>
            <a:r>
              <a:rPr lang="en-US" sz="2400" dirty="0"/>
              <a:t>AI provides customized learning experiences based on individual student needs, preferences, and progress.</a:t>
            </a:r>
          </a:p>
          <a:p>
            <a:pPr marL="971550" lvl="1" indent="-514350" algn="just">
              <a:spcBef>
                <a:spcPts val="600"/>
              </a:spcBef>
              <a:spcAft>
                <a:spcPts val="600"/>
              </a:spcAft>
              <a:buFont typeface="+mj-lt"/>
              <a:buAutoNum type="romanUcPeriod"/>
            </a:pPr>
            <a:r>
              <a:rPr lang="en-US" sz="2400" b="1" dirty="0"/>
              <a:t>Administrative Tasks: </a:t>
            </a:r>
            <a:r>
              <a:rPr lang="en-US" sz="2400" dirty="0"/>
              <a:t>AI automates administrative tasks such as grading and scheduling, allowing educators to focus more on teaching.</a:t>
            </a:r>
          </a:p>
          <a:p>
            <a:pPr marL="971550" lvl="1" indent="-514350" algn="just">
              <a:spcBef>
                <a:spcPts val="600"/>
              </a:spcBef>
              <a:spcAft>
                <a:spcPts val="600"/>
              </a:spcAft>
              <a:buFont typeface="+mj-lt"/>
              <a:buAutoNum type="romanUcPeriod"/>
            </a:pPr>
            <a:r>
              <a:rPr lang="en-US" sz="2400" b="1" dirty="0"/>
              <a:t>Virtual Tutors: </a:t>
            </a:r>
            <a:r>
              <a:rPr lang="en-US" sz="2400" dirty="0"/>
              <a:t>AI-powered virtual tutors offer additional support to students, helping them understand complex subjects and providing instant feedback.</a:t>
            </a:r>
          </a:p>
        </p:txBody>
      </p:sp>
    </p:spTree>
    <p:extLst>
      <p:ext uri="{BB962C8B-B14F-4D97-AF65-F5344CB8AC3E}">
        <p14:creationId xmlns:p14="http://schemas.microsoft.com/office/powerpoint/2010/main" val="134093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28</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98363"/>
            <a:ext cx="12028118" cy="523220"/>
          </a:xfrm>
          <a:prstGeom prst="rect">
            <a:avLst/>
          </a:prstGeom>
        </p:spPr>
        <p:txBody>
          <a:bodyPr wrap="square">
            <a:spAutoFit/>
          </a:bodyPr>
          <a:lstStyle/>
          <a:p>
            <a:pPr lvl="0" algn="just"/>
            <a:r>
              <a:rPr lang="en-US" sz="2800" b="1" dirty="0">
                <a:solidFill>
                  <a:srgbClr val="FF0000"/>
                </a:solidFill>
              </a:rPr>
              <a:t>7. Agriculture</a:t>
            </a:r>
          </a:p>
        </p:txBody>
      </p:sp>
      <p:pic>
        <p:nvPicPr>
          <p:cNvPr id="7" name="Picture 6"/>
          <p:cNvPicPr>
            <a:picLocks noChangeAspect="1"/>
          </p:cNvPicPr>
          <p:nvPr/>
        </p:nvPicPr>
        <p:blipFill rotWithShape="1">
          <a:blip r:embed="rId3"/>
          <a:srcRect t="20948" b="10758"/>
          <a:stretch/>
        </p:blipFill>
        <p:spPr>
          <a:xfrm>
            <a:off x="1445960" y="1171075"/>
            <a:ext cx="10393113" cy="4844716"/>
          </a:xfrm>
          <a:prstGeom prst="rect">
            <a:avLst/>
          </a:prstGeom>
        </p:spPr>
      </p:pic>
    </p:spTree>
    <p:extLst>
      <p:ext uri="{BB962C8B-B14F-4D97-AF65-F5344CB8AC3E}">
        <p14:creationId xmlns:p14="http://schemas.microsoft.com/office/powerpoint/2010/main" val="3087866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29</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Precision Farming: </a:t>
            </a:r>
            <a:r>
              <a:rPr lang="en-US" sz="2400" dirty="0"/>
              <a:t>AI analyzes data from sensors and drones to optimize planting, watering, and harvesting, increasing crop yields and resource efficiency.</a:t>
            </a:r>
          </a:p>
          <a:p>
            <a:pPr marL="971550" lvl="1" indent="-514350" algn="just">
              <a:spcBef>
                <a:spcPts val="600"/>
              </a:spcBef>
              <a:spcAft>
                <a:spcPts val="600"/>
              </a:spcAft>
              <a:buFont typeface="+mj-lt"/>
              <a:buAutoNum type="romanUcPeriod"/>
            </a:pPr>
            <a:r>
              <a:rPr lang="en-US" sz="2400" b="1" dirty="0"/>
              <a:t>Crop Monitoring: </a:t>
            </a:r>
            <a:r>
              <a:rPr lang="en-US" sz="2400" dirty="0"/>
              <a:t>AI systems detect diseases, pests, and nutrient deficiencies in crops, enabling timely intervention and reducing losses.</a:t>
            </a:r>
          </a:p>
          <a:p>
            <a:pPr marL="971550" lvl="1" indent="-514350" algn="just">
              <a:spcBef>
                <a:spcPts val="600"/>
              </a:spcBef>
              <a:spcAft>
                <a:spcPts val="600"/>
              </a:spcAft>
              <a:buFont typeface="+mj-lt"/>
              <a:buAutoNum type="romanUcPeriod"/>
            </a:pPr>
            <a:r>
              <a:rPr lang="en-US" sz="2400" b="1" dirty="0"/>
              <a:t>Supply Chain Optimization: </a:t>
            </a:r>
            <a:r>
              <a:rPr lang="en-US" sz="2400" dirty="0"/>
              <a:t>AI improves the efficiency of the agricultural supply chain by predicting demand and optimizing logistics.</a:t>
            </a:r>
          </a:p>
        </p:txBody>
      </p:sp>
    </p:spTree>
    <p:extLst>
      <p:ext uri="{BB962C8B-B14F-4D97-AF65-F5344CB8AC3E}">
        <p14:creationId xmlns:p14="http://schemas.microsoft.com/office/powerpoint/2010/main" val="140852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10" name="TextBox 9">
            <a:extLst>
              <a:ext uri="{FF2B5EF4-FFF2-40B4-BE49-F238E27FC236}">
                <a16:creationId xmlns:a16="http://schemas.microsoft.com/office/drawing/2014/main" id="{B2EC635B-D8A3-4A72-8304-20FFBA5D21A3}"/>
              </a:ext>
            </a:extLst>
          </p:cNvPr>
          <p:cNvSpPr txBox="1"/>
          <p:nvPr/>
        </p:nvSpPr>
        <p:spPr>
          <a:xfrm>
            <a:off x="988854" y="652408"/>
            <a:ext cx="10454766" cy="604931"/>
          </a:xfrm>
          <a:prstGeom prst="rect">
            <a:avLst/>
          </a:prstGeom>
          <a:noFill/>
        </p:spPr>
        <p:txBody>
          <a:bodyPr wrap="square" lIns="99843" tIns="49922" rIns="99843" bIns="49922" rtlCol="0" anchor="ctr">
            <a:spAutoFit/>
          </a:bodyPr>
          <a:lstStyle/>
          <a:p>
            <a:pPr algn="ctr"/>
            <a:r>
              <a:rPr lang="en-US" sz="3276" b="1" dirty="0">
                <a:solidFill>
                  <a:srgbClr val="46B0FA"/>
                </a:solidFill>
                <a:latin typeface="Arial"/>
                <a:cs typeface="Arial"/>
              </a:rPr>
              <a:t>What is </a:t>
            </a:r>
            <a:r>
              <a:rPr lang="en-IN" sz="3276" b="1" dirty="0">
                <a:solidFill>
                  <a:srgbClr val="46B0FA"/>
                </a:solidFill>
                <a:latin typeface="Arial"/>
                <a:cs typeface="Arial"/>
              </a:rPr>
              <a:t>Intelligence</a:t>
            </a:r>
          </a:p>
        </p:txBody>
      </p:sp>
      <p:pic>
        <p:nvPicPr>
          <p:cNvPr id="1026" name="Picture 2" descr="Red Question Mark Symbol PNG Images &amp; PSDs for Downlo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206" y="1491915"/>
            <a:ext cx="5715000" cy="478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00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30</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98363"/>
            <a:ext cx="12028118" cy="523220"/>
          </a:xfrm>
          <a:prstGeom prst="rect">
            <a:avLst/>
          </a:prstGeom>
        </p:spPr>
        <p:txBody>
          <a:bodyPr wrap="square">
            <a:spAutoFit/>
          </a:bodyPr>
          <a:lstStyle/>
          <a:p>
            <a:pPr lvl="0" algn="just"/>
            <a:r>
              <a:rPr lang="en-US" sz="2800" b="1" dirty="0">
                <a:solidFill>
                  <a:srgbClr val="FF0000"/>
                </a:solidFill>
              </a:rPr>
              <a:t>8. Entertainment</a:t>
            </a:r>
          </a:p>
        </p:txBody>
      </p:sp>
      <p:pic>
        <p:nvPicPr>
          <p:cNvPr id="17410" name="Picture 2" descr="Application of AI in entertainment"/>
          <p:cNvPicPr>
            <a:picLocks noChangeAspect="1" noChangeArrowheads="1"/>
          </p:cNvPicPr>
          <p:nvPr/>
        </p:nvPicPr>
        <p:blipFill rotWithShape="1">
          <a:blip r:embed="rId3">
            <a:extLst>
              <a:ext uri="{28A0092B-C50C-407E-A947-70E740481C1C}">
                <a14:useLocalDpi xmlns:a14="http://schemas.microsoft.com/office/drawing/2010/main" val="0"/>
              </a:ext>
            </a:extLst>
          </a:blip>
          <a:srcRect t="24421"/>
          <a:stretch/>
        </p:blipFill>
        <p:spPr bwMode="auto">
          <a:xfrm>
            <a:off x="1166228" y="1299410"/>
            <a:ext cx="10977646" cy="455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88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31</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985433"/>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Content Creation: </a:t>
            </a:r>
            <a:r>
              <a:rPr lang="en-US" sz="2400" dirty="0"/>
              <a:t>AI creates music, art, and literature, pushing the boundaries of creativity. Examples include AI-generated music by </a:t>
            </a:r>
            <a:r>
              <a:rPr lang="en-US" sz="2400" dirty="0" err="1"/>
              <a:t>Amper</a:t>
            </a:r>
            <a:r>
              <a:rPr lang="en-US" sz="2400" dirty="0"/>
              <a:t> Music and AI-written articles by tools like GPT-3.</a:t>
            </a:r>
          </a:p>
          <a:p>
            <a:pPr marL="971550" lvl="1" indent="-514350" algn="just">
              <a:spcBef>
                <a:spcPts val="600"/>
              </a:spcBef>
              <a:spcAft>
                <a:spcPts val="600"/>
              </a:spcAft>
              <a:buFont typeface="+mj-lt"/>
              <a:buAutoNum type="romanUcPeriod"/>
            </a:pPr>
            <a:r>
              <a:rPr lang="en-US" sz="2400" b="1" dirty="0"/>
              <a:t>Personalized Content: </a:t>
            </a:r>
            <a:r>
              <a:rPr lang="en-US" sz="2400" dirty="0"/>
              <a:t>Streaming services like Netflix and Spotify use AI to recommend movies, shows, and music based on user preferences and viewing/listening history.</a:t>
            </a:r>
          </a:p>
          <a:p>
            <a:pPr marL="971550" lvl="1" indent="-514350" algn="just">
              <a:spcBef>
                <a:spcPts val="600"/>
              </a:spcBef>
              <a:spcAft>
                <a:spcPts val="600"/>
              </a:spcAft>
              <a:buFont typeface="+mj-lt"/>
              <a:buAutoNum type="romanUcPeriod"/>
            </a:pPr>
            <a:r>
              <a:rPr lang="en-US" sz="2400" b="1" dirty="0"/>
              <a:t>Game Development: </a:t>
            </a:r>
            <a:r>
              <a:rPr lang="en-US" sz="2400" dirty="0"/>
              <a:t>AI enhances video game development by creating intelligent NPCs (non-player characters) and procedural content generation.</a:t>
            </a:r>
          </a:p>
        </p:txBody>
      </p:sp>
    </p:spTree>
    <p:extLst>
      <p:ext uri="{BB962C8B-B14F-4D97-AF65-F5344CB8AC3E}">
        <p14:creationId xmlns:p14="http://schemas.microsoft.com/office/powerpoint/2010/main" val="188577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32</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98363"/>
            <a:ext cx="12028118" cy="523220"/>
          </a:xfrm>
          <a:prstGeom prst="rect">
            <a:avLst/>
          </a:prstGeom>
        </p:spPr>
        <p:txBody>
          <a:bodyPr wrap="square">
            <a:spAutoFit/>
          </a:bodyPr>
          <a:lstStyle/>
          <a:p>
            <a:pPr lvl="0" algn="just"/>
            <a:r>
              <a:rPr lang="en-US" sz="2800" b="1" dirty="0">
                <a:solidFill>
                  <a:srgbClr val="FF0000"/>
                </a:solidFill>
              </a:rPr>
              <a:t>9. Security</a:t>
            </a:r>
          </a:p>
        </p:txBody>
      </p:sp>
      <p:pic>
        <p:nvPicPr>
          <p:cNvPr id="5" name="Picture 4"/>
          <p:cNvPicPr>
            <a:picLocks noChangeAspect="1"/>
          </p:cNvPicPr>
          <p:nvPr/>
        </p:nvPicPr>
        <p:blipFill>
          <a:blip r:embed="rId3"/>
          <a:stretch>
            <a:fillRect/>
          </a:stretch>
        </p:blipFill>
        <p:spPr>
          <a:xfrm>
            <a:off x="1700462" y="1299411"/>
            <a:ext cx="9914021" cy="4106779"/>
          </a:xfrm>
          <a:prstGeom prst="rect">
            <a:avLst/>
          </a:prstGeom>
        </p:spPr>
      </p:pic>
    </p:spTree>
    <p:extLst>
      <p:ext uri="{BB962C8B-B14F-4D97-AF65-F5344CB8AC3E}">
        <p14:creationId xmlns:p14="http://schemas.microsoft.com/office/powerpoint/2010/main" val="2812320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33</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Surveillance: </a:t>
            </a:r>
            <a:r>
              <a:rPr lang="en-US" sz="2400" dirty="0"/>
              <a:t>AI systems analyze video feeds to detect unusual activities and potential security threats in real time.</a:t>
            </a:r>
          </a:p>
          <a:p>
            <a:pPr marL="971550" lvl="1" indent="-514350" algn="just">
              <a:spcBef>
                <a:spcPts val="600"/>
              </a:spcBef>
              <a:spcAft>
                <a:spcPts val="600"/>
              </a:spcAft>
              <a:buFont typeface="+mj-lt"/>
              <a:buAutoNum type="romanUcPeriod"/>
            </a:pPr>
            <a:r>
              <a:rPr lang="en-US" sz="2400" b="1" dirty="0"/>
              <a:t>Cybersecurity: </a:t>
            </a:r>
            <a:r>
              <a:rPr lang="en-US" sz="2400" dirty="0"/>
              <a:t>AI detects and responds to cyber threats by analyzing patterns in network traffic and identifying anomalies.</a:t>
            </a:r>
          </a:p>
          <a:p>
            <a:pPr marL="971550" lvl="1" indent="-514350" algn="just">
              <a:spcBef>
                <a:spcPts val="600"/>
              </a:spcBef>
              <a:spcAft>
                <a:spcPts val="600"/>
              </a:spcAft>
              <a:buFont typeface="+mj-lt"/>
              <a:buAutoNum type="romanUcPeriod"/>
            </a:pPr>
            <a:r>
              <a:rPr lang="en-US" sz="2400" b="1" dirty="0"/>
              <a:t>Identity Verification: </a:t>
            </a:r>
            <a:r>
              <a:rPr lang="en-US" sz="2400" dirty="0"/>
              <a:t>AI enhances security in access control systems through facial recognition and biometric analysis.</a:t>
            </a:r>
          </a:p>
        </p:txBody>
      </p:sp>
    </p:spTree>
    <p:extLst>
      <p:ext uri="{BB962C8B-B14F-4D97-AF65-F5344CB8AC3E}">
        <p14:creationId xmlns:p14="http://schemas.microsoft.com/office/powerpoint/2010/main" val="411448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34</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885776" y="398363"/>
            <a:ext cx="12028118" cy="523220"/>
          </a:xfrm>
          <a:prstGeom prst="rect">
            <a:avLst/>
          </a:prstGeom>
        </p:spPr>
        <p:txBody>
          <a:bodyPr wrap="square">
            <a:spAutoFit/>
          </a:bodyPr>
          <a:lstStyle/>
          <a:p>
            <a:pPr lvl="0" algn="just"/>
            <a:r>
              <a:rPr lang="en-US" sz="2800" b="1" dirty="0">
                <a:solidFill>
                  <a:srgbClr val="FF0000"/>
                </a:solidFill>
              </a:rPr>
              <a:t>10. Environment</a:t>
            </a:r>
          </a:p>
        </p:txBody>
      </p:sp>
      <p:pic>
        <p:nvPicPr>
          <p:cNvPr id="19458" name="Picture 2" descr="No alt text provided for this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28" y="994611"/>
            <a:ext cx="11430000" cy="516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08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35</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7229" y="1425059"/>
            <a:ext cx="12028118" cy="2616101"/>
          </a:xfrm>
          <a:prstGeom prst="rect">
            <a:avLst/>
          </a:prstGeom>
        </p:spPr>
        <p:txBody>
          <a:bodyPr wrap="square">
            <a:spAutoFit/>
          </a:bodyPr>
          <a:lstStyle/>
          <a:p>
            <a:pPr marL="971550" lvl="1" indent="-514350" algn="just">
              <a:spcBef>
                <a:spcPts val="600"/>
              </a:spcBef>
              <a:spcAft>
                <a:spcPts val="600"/>
              </a:spcAft>
              <a:buFont typeface="+mj-lt"/>
              <a:buAutoNum type="romanUcPeriod"/>
            </a:pPr>
            <a:r>
              <a:rPr lang="en-US" sz="2400" b="1" dirty="0"/>
              <a:t>Climate Modeling: </a:t>
            </a:r>
            <a:r>
              <a:rPr lang="en-US" sz="2400" dirty="0"/>
              <a:t>AI analyzes climate data to improve weather forecasts and model climate change scenarios.</a:t>
            </a:r>
          </a:p>
          <a:p>
            <a:pPr marL="971550" lvl="1" indent="-514350" algn="just">
              <a:spcBef>
                <a:spcPts val="600"/>
              </a:spcBef>
              <a:spcAft>
                <a:spcPts val="600"/>
              </a:spcAft>
              <a:buFont typeface="+mj-lt"/>
              <a:buAutoNum type="romanUcPeriod"/>
            </a:pPr>
            <a:r>
              <a:rPr lang="en-US" sz="2400" b="1" dirty="0"/>
              <a:t>Wildlife Conservation: </a:t>
            </a:r>
            <a:r>
              <a:rPr lang="en-US" sz="2400" dirty="0"/>
              <a:t>AI tracks animal movements and monitors habitats to aid in wildlife conservation efforts.</a:t>
            </a:r>
          </a:p>
          <a:p>
            <a:pPr marL="971550" lvl="1" indent="-514350" algn="just">
              <a:spcBef>
                <a:spcPts val="600"/>
              </a:spcBef>
              <a:spcAft>
                <a:spcPts val="600"/>
              </a:spcAft>
              <a:buFont typeface="+mj-lt"/>
              <a:buAutoNum type="romanUcPeriod"/>
            </a:pPr>
            <a:r>
              <a:rPr lang="en-US" sz="2400" b="1" dirty="0"/>
              <a:t>Energy Management: </a:t>
            </a:r>
            <a:r>
              <a:rPr lang="en-US" sz="2400" dirty="0"/>
              <a:t>AI optimizes energy use in buildings and industries, contributing to more sustainable energy consumption.</a:t>
            </a:r>
          </a:p>
        </p:txBody>
      </p:sp>
      <p:sp>
        <p:nvSpPr>
          <p:cNvPr id="6" name="Rectangle 5"/>
          <p:cNvSpPr/>
          <p:nvPr/>
        </p:nvSpPr>
        <p:spPr>
          <a:xfrm>
            <a:off x="484724" y="4328680"/>
            <a:ext cx="12653760" cy="1723549"/>
          </a:xfrm>
          <a:prstGeom prst="rect">
            <a:avLst/>
          </a:prstGeom>
        </p:spPr>
        <p:txBody>
          <a:bodyPr wrap="square">
            <a:spAutoFit/>
          </a:bodyPr>
          <a:lstStyle/>
          <a:p>
            <a:pPr lvl="1" algn="just">
              <a:spcBef>
                <a:spcPts val="600"/>
              </a:spcBef>
              <a:spcAft>
                <a:spcPts val="600"/>
              </a:spcAft>
            </a:pPr>
            <a:r>
              <a:rPr lang="en-US" sz="2400" dirty="0">
                <a:solidFill>
                  <a:srgbClr val="FF0000"/>
                </a:solidFill>
              </a:rPr>
              <a:t>The applications of AI are vast and continually expanding, transforming industries and improving efficiency, accuracy, and outcomes across various fields. </a:t>
            </a:r>
          </a:p>
          <a:p>
            <a:pPr lvl="1" algn="just">
              <a:spcBef>
                <a:spcPts val="600"/>
              </a:spcBef>
              <a:spcAft>
                <a:spcPts val="600"/>
              </a:spcAft>
            </a:pPr>
            <a:r>
              <a:rPr lang="en-US" sz="2400" dirty="0">
                <a:solidFill>
                  <a:srgbClr val="FF0000"/>
                </a:solidFill>
              </a:rPr>
              <a:t>As AI technology evolves, it is expected to play an even more integral role in solving complex global challenges and driving innovation.</a:t>
            </a:r>
          </a:p>
        </p:txBody>
      </p:sp>
    </p:spTree>
    <p:extLst>
      <p:ext uri="{BB962C8B-B14F-4D97-AF65-F5344CB8AC3E}">
        <p14:creationId xmlns:p14="http://schemas.microsoft.com/office/powerpoint/2010/main" val="7179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532CE1-9418-CA25-5F7C-8902EF022F35}"/>
              </a:ext>
            </a:extLst>
          </p:cNvPr>
          <p:cNvSpPr txBox="1"/>
          <p:nvPr/>
        </p:nvSpPr>
        <p:spPr>
          <a:xfrm>
            <a:off x="696051" y="547188"/>
            <a:ext cx="6656211" cy="562783"/>
          </a:xfrm>
          <a:prstGeom prst="rect">
            <a:avLst/>
          </a:prstGeom>
          <a:noFill/>
        </p:spPr>
        <p:txBody>
          <a:bodyPr wrap="square">
            <a:spAutoFit/>
          </a:bodyPr>
          <a:lstStyle/>
          <a:p>
            <a:r>
              <a:rPr lang="en-IN" sz="3057" b="1" dirty="0">
                <a:solidFill>
                  <a:schemeClr val="accent1"/>
                </a:solidFill>
              </a:rPr>
              <a:t>AI Techniques</a:t>
            </a:r>
          </a:p>
        </p:txBody>
      </p:sp>
      <p:pic>
        <p:nvPicPr>
          <p:cNvPr id="2" name="Image 0" descr="https://search-letsfade-com.herokuapp.com/proxy?url=https://cdn.educba.com/academy/wp-content/uploads/2019/11/top-4-techniques-of-artificial-intelligence-1.png">
            <a:extLst>
              <a:ext uri="{FF2B5EF4-FFF2-40B4-BE49-F238E27FC236}">
                <a16:creationId xmlns:a16="http://schemas.microsoft.com/office/drawing/2014/main" id="{97BFB337-862F-0334-7690-4E6E6B03CE4F}"/>
              </a:ext>
            </a:extLst>
          </p:cNvPr>
          <p:cNvPicPr>
            <a:picLocks noChangeAspect="1"/>
          </p:cNvPicPr>
          <p:nvPr/>
        </p:nvPicPr>
        <p:blipFill rotWithShape="1">
          <a:blip r:embed="rId2"/>
          <a:srcRect b="5475"/>
          <a:stretch/>
        </p:blipFill>
        <p:spPr>
          <a:xfrm>
            <a:off x="6142043" y="2468212"/>
            <a:ext cx="6565444" cy="4490355"/>
          </a:xfrm>
          <a:prstGeom prst="rect">
            <a:avLst/>
          </a:prstGeom>
        </p:spPr>
      </p:pic>
      <p:sp>
        <p:nvSpPr>
          <p:cNvPr id="4" name="TextBox 3">
            <a:extLst>
              <a:ext uri="{FF2B5EF4-FFF2-40B4-BE49-F238E27FC236}">
                <a16:creationId xmlns:a16="http://schemas.microsoft.com/office/drawing/2014/main" id="{66E15027-18DE-0667-25EB-C191316F9E24}"/>
              </a:ext>
            </a:extLst>
          </p:cNvPr>
          <p:cNvSpPr txBox="1"/>
          <p:nvPr/>
        </p:nvSpPr>
        <p:spPr>
          <a:xfrm>
            <a:off x="393497" y="1406882"/>
            <a:ext cx="12586290" cy="764568"/>
          </a:xfrm>
          <a:prstGeom prst="rect">
            <a:avLst/>
          </a:prstGeom>
          <a:noFill/>
        </p:spPr>
        <p:txBody>
          <a:bodyPr wrap="square" rtlCol="0">
            <a:spAutoFit/>
          </a:bodyPr>
          <a:lstStyle/>
          <a:p>
            <a:pPr marL="312010" indent="-312010">
              <a:buFont typeface="Arial" panose="020B0604020202020204" pitchFamily="34" charset="0"/>
              <a:buChar char="•"/>
            </a:pPr>
            <a:r>
              <a:rPr lang="en-US" sz="2184" dirty="0"/>
              <a:t>AI techniques refer to a set of methods and algorithms used to develop intelligent systems that can perform tasks requiring human-like intelligence.</a:t>
            </a:r>
            <a:endParaRPr lang="en-IN" sz="2184" dirty="0"/>
          </a:p>
        </p:txBody>
      </p:sp>
      <p:sp>
        <p:nvSpPr>
          <p:cNvPr id="5" name="TextBox 4">
            <a:extLst>
              <a:ext uri="{FF2B5EF4-FFF2-40B4-BE49-F238E27FC236}">
                <a16:creationId xmlns:a16="http://schemas.microsoft.com/office/drawing/2014/main" id="{48712D8A-CB1E-810A-959A-393547DFD44B}"/>
              </a:ext>
            </a:extLst>
          </p:cNvPr>
          <p:cNvSpPr txBox="1"/>
          <p:nvPr/>
        </p:nvSpPr>
        <p:spPr>
          <a:xfrm>
            <a:off x="847331" y="2468212"/>
            <a:ext cx="5007285" cy="2561150"/>
          </a:xfrm>
          <a:prstGeom prst="rect">
            <a:avLst/>
          </a:prstGeom>
          <a:noFill/>
        </p:spPr>
        <p:txBody>
          <a:bodyPr wrap="square" rtlCol="0">
            <a:spAutoFit/>
          </a:bodyPr>
          <a:lstStyle/>
          <a:p>
            <a:pPr>
              <a:lnSpc>
                <a:spcPct val="150000"/>
              </a:lnSpc>
            </a:pPr>
            <a:r>
              <a:rPr lang="en-US" sz="2184" b="1" dirty="0">
                <a:solidFill>
                  <a:srgbClr val="FF0000"/>
                </a:solidFill>
              </a:rPr>
              <a:t>Key Techniques:</a:t>
            </a:r>
          </a:p>
          <a:p>
            <a:pPr>
              <a:lnSpc>
                <a:spcPct val="150000"/>
              </a:lnSpc>
            </a:pPr>
            <a:r>
              <a:rPr lang="en-US" sz="2184" dirty="0"/>
              <a:t>Machine Learning</a:t>
            </a:r>
          </a:p>
          <a:p>
            <a:pPr>
              <a:lnSpc>
                <a:spcPct val="150000"/>
              </a:lnSpc>
            </a:pPr>
            <a:r>
              <a:rPr lang="en-US" sz="2184" dirty="0"/>
              <a:t>Deep Learning</a:t>
            </a:r>
          </a:p>
          <a:p>
            <a:pPr>
              <a:lnSpc>
                <a:spcPct val="150000"/>
              </a:lnSpc>
            </a:pPr>
            <a:r>
              <a:rPr lang="en-US" sz="2184" dirty="0"/>
              <a:t>Natural Language Processing (NLP)</a:t>
            </a:r>
          </a:p>
          <a:p>
            <a:pPr>
              <a:lnSpc>
                <a:spcPct val="150000"/>
              </a:lnSpc>
            </a:pPr>
            <a:r>
              <a:rPr lang="en-US" sz="2184" dirty="0"/>
              <a:t>Computer Vision</a:t>
            </a:r>
          </a:p>
        </p:txBody>
      </p:sp>
    </p:spTree>
    <p:extLst>
      <p:ext uri="{BB962C8B-B14F-4D97-AF65-F5344CB8AC3E}">
        <p14:creationId xmlns:p14="http://schemas.microsoft.com/office/powerpoint/2010/main" val="3912481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532CE1-9418-CA25-5F7C-8902EF022F35}"/>
              </a:ext>
            </a:extLst>
          </p:cNvPr>
          <p:cNvSpPr txBox="1"/>
          <p:nvPr/>
        </p:nvSpPr>
        <p:spPr>
          <a:xfrm>
            <a:off x="393496" y="298271"/>
            <a:ext cx="6656211" cy="562783"/>
          </a:xfrm>
          <a:prstGeom prst="rect">
            <a:avLst/>
          </a:prstGeom>
          <a:noFill/>
        </p:spPr>
        <p:txBody>
          <a:bodyPr wrap="square">
            <a:spAutoFit/>
          </a:bodyPr>
          <a:lstStyle/>
          <a:p>
            <a:r>
              <a:rPr lang="en-IN" sz="3057" b="1" dirty="0">
                <a:solidFill>
                  <a:schemeClr val="accent1"/>
                </a:solidFill>
              </a:rPr>
              <a:t>Machine Learning</a:t>
            </a:r>
          </a:p>
        </p:txBody>
      </p:sp>
      <p:sp>
        <p:nvSpPr>
          <p:cNvPr id="8" name="TextBox 7">
            <a:extLst>
              <a:ext uri="{FF2B5EF4-FFF2-40B4-BE49-F238E27FC236}">
                <a16:creationId xmlns:a16="http://schemas.microsoft.com/office/drawing/2014/main" id="{62F313E7-574A-F7D4-3628-139DCDC5C003}"/>
              </a:ext>
            </a:extLst>
          </p:cNvPr>
          <p:cNvSpPr txBox="1"/>
          <p:nvPr/>
        </p:nvSpPr>
        <p:spPr>
          <a:xfrm>
            <a:off x="393497" y="978779"/>
            <a:ext cx="6262891" cy="2781274"/>
          </a:xfrm>
          <a:prstGeom prst="rect">
            <a:avLst/>
          </a:prstGeom>
          <a:noFill/>
        </p:spPr>
        <p:txBody>
          <a:bodyPr wrap="square">
            <a:spAutoFit/>
          </a:bodyPr>
          <a:lstStyle/>
          <a:p>
            <a:pPr marL="374413" indent="-374413" algn="just">
              <a:buFont typeface="Wingdings" panose="05000000000000000000" pitchFamily="2" charset="2"/>
              <a:buChar char="Ø"/>
            </a:pPr>
            <a:r>
              <a:rPr lang="en-US" sz="2184" dirty="0"/>
              <a:t>Machine learning is a subset of AI techniques that involves training algorithms to learn from data.</a:t>
            </a:r>
          </a:p>
          <a:p>
            <a:pPr algn="just"/>
            <a:endParaRPr lang="en-US" sz="2184" dirty="0"/>
          </a:p>
          <a:p>
            <a:pPr algn="just"/>
            <a:r>
              <a:rPr lang="en-US" sz="2184" b="1" dirty="0">
                <a:solidFill>
                  <a:srgbClr val="FF0000"/>
                </a:solidFill>
              </a:rPr>
              <a:t>Types of ML:</a:t>
            </a:r>
          </a:p>
          <a:p>
            <a:pPr marL="499217" indent="-499217" algn="just">
              <a:buFont typeface="+mj-lt"/>
              <a:buAutoNum type="arabicPeriod"/>
            </a:pPr>
            <a:r>
              <a:rPr lang="en-US" sz="2184" dirty="0">
                <a:solidFill>
                  <a:srgbClr val="FF0000"/>
                </a:solidFill>
              </a:rPr>
              <a:t>Supervised Learning</a:t>
            </a:r>
          </a:p>
          <a:p>
            <a:pPr marL="499217" indent="-499217" algn="just">
              <a:buFont typeface="+mj-lt"/>
              <a:buAutoNum type="arabicPeriod"/>
            </a:pPr>
            <a:r>
              <a:rPr lang="en-US" sz="2184" dirty="0">
                <a:solidFill>
                  <a:srgbClr val="FF0000"/>
                </a:solidFill>
              </a:rPr>
              <a:t>Unsupervised Learning</a:t>
            </a:r>
          </a:p>
          <a:p>
            <a:pPr marL="499217" indent="-499217" algn="just">
              <a:buFont typeface="+mj-lt"/>
              <a:buAutoNum type="arabicPeriod"/>
            </a:pPr>
            <a:r>
              <a:rPr lang="en-US" sz="2184" dirty="0">
                <a:solidFill>
                  <a:srgbClr val="FF0000"/>
                </a:solidFill>
              </a:rPr>
              <a:t>Semi supervised Learning</a:t>
            </a:r>
          </a:p>
          <a:p>
            <a:pPr marL="499217" indent="-499217" algn="just">
              <a:buFont typeface="+mj-lt"/>
              <a:buAutoNum type="arabicPeriod"/>
            </a:pPr>
            <a:r>
              <a:rPr lang="en-US" sz="2184" dirty="0">
                <a:solidFill>
                  <a:srgbClr val="FF0000"/>
                </a:solidFill>
              </a:rPr>
              <a:t>Reinforcement</a:t>
            </a:r>
            <a:r>
              <a:rPr lang="en-US" sz="1965" dirty="0">
                <a:solidFill>
                  <a:srgbClr val="FF0000"/>
                </a:solidFill>
              </a:rPr>
              <a:t> Learning</a:t>
            </a:r>
          </a:p>
        </p:txBody>
      </p:sp>
      <p:pic>
        <p:nvPicPr>
          <p:cNvPr id="9" name="Picture 8">
            <a:extLst>
              <a:ext uri="{FF2B5EF4-FFF2-40B4-BE49-F238E27FC236}">
                <a16:creationId xmlns:a16="http://schemas.microsoft.com/office/drawing/2014/main" id="{AF835E3E-4834-8C37-FD07-8DF460DAFAFF}"/>
              </a:ext>
            </a:extLst>
          </p:cNvPr>
          <p:cNvPicPr>
            <a:picLocks noChangeAspect="1"/>
          </p:cNvPicPr>
          <p:nvPr/>
        </p:nvPicPr>
        <p:blipFill>
          <a:blip r:embed="rId2"/>
          <a:srcRect b="54212"/>
          <a:stretch>
            <a:fillRect/>
          </a:stretch>
        </p:blipFill>
        <p:spPr>
          <a:xfrm>
            <a:off x="292648" y="4027124"/>
            <a:ext cx="5979680" cy="2397428"/>
          </a:xfrm>
          <a:prstGeom prst="rect">
            <a:avLst/>
          </a:prstGeom>
        </p:spPr>
      </p:pic>
      <p:pic>
        <p:nvPicPr>
          <p:cNvPr id="1026" name="Picture 2" descr="Types of machine learning algorithms">
            <a:extLst>
              <a:ext uri="{FF2B5EF4-FFF2-40B4-BE49-F238E27FC236}">
                <a16:creationId xmlns:a16="http://schemas.microsoft.com/office/drawing/2014/main" id="{AE721B86-3924-856C-FCE5-1EB0E80BD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59"/>
          <a:stretch>
            <a:fillRect/>
          </a:stretch>
        </p:blipFill>
        <p:spPr bwMode="auto">
          <a:xfrm>
            <a:off x="6666486" y="1246864"/>
            <a:ext cx="6494405" cy="499450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4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BBA97-E312-DDE4-6138-1EFE4A9C3FB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5DF6A9B-F50E-1B50-D2B3-526A3CD0FFE3}"/>
              </a:ext>
            </a:extLst>
          </p:cNvPr>
          <p:cNvPicPr>
            <a:picLocks noChangeAspect="1"/>
          </p:cNvPicPr>
          <p:nvPr/>
        </p:nvPicPr>
        <p:blipFill>
          <a:blip r:embed="rId2"/>
          <a:srcRect t="53515"/>
          <a:stretch>
            <a:fillRect/>
          </a:stretch>
        </p:blipFill>
        <p:spPr>
          <a:xfrm>
            <a:off x="6939598" y="298271"/>
            <a:ext cx="5979680" cy="2433967"/>
          </a:xfrm>
          <a:prstGeom prst="rect">
            <a:avLst/>
          </a:prstGeom>
        </p:spPr>
      </p:pic>
      <p:sp>
        <p:nvSpPr>
          <p:cNvPr id="2" name="TextBox 1">
            <a:extLst>
              <a:ext uri="{FF2B5EF4-FFF2-40B4-BE49-F238E27FC236}">
                <a16:creationId xmlns:a16="http://schemas.microsoft.com/office/drawing/2014/main" id="{3473A5E9-9D27-3EC7-BE4B-602C1BC2322E}"/>
              </a:ext>
            </a:extLst>
          </p:cNvPr>
          <p:cNvSpPr txBox="1"/>
          <p:nvPr/>
        </p:nvSpPr>
        <p:spPr>
          <a:xfrm>
            <a:off x="393497" y="318308"/>
            <a:ext cx="6656210" cy="562783"/>
          </a:xfrm>
          <a:prstGeom prst="rect">
            <a:avLst/>
          </a:prstGeom>
          <a:noFill/>
        </p:spPr>
        <p:txBody>
          <a:bodyPr wrap="square">
            <a:spAutoFit/>
          </a:bodyPr>
          <a:lstStyle/>
          <a:p>
            <a:r>
              <a:rPr lang="en-IN" sz="3057" b="1" dirty="0">
                <a:solidFill>
                  <a:schemeClr val="accent1"/>
                </a:solidFill>
              </a:rPr>
              <a:t>Deep Learning</a:t>
            </a:r>
          </a:p>
        </p:txBody>
      </p:sp>
      <p:sp>
        <p:nvSpPr>
          <p:cNvPr id="4" name="TextBox 3">
            <a:extLst>
              <a:ext uri="{FF2B5EF4-FFF2-40B4-BE49-F238E27FC236}">
                <a16:creationId xmlns:a16="http://schemas.microsoft.com/office/drawing/2014/main" id="{E85FFCD5-9FF3-8064-A4D7-7A769AFA0867}"/>
              </a:ext>
            </a:extLst>
          </p:cNvPr>
          <p:cNvSpPr txBox="1"/>
          <p:nvPr/>
        </p:nvSpPr>
        <p:spPr>
          <a:xfrm>
            <a:off x="335732" y="1158567"/>
            <a:ext cx="6474680" cy="2781274"/>
          </a:xfrm>
          <a:prstGeom prst="rect">
            <a:avLst/>
          </a:prstGeom>
          <a:noFill/>
        </p:spPr>
        <p:txBody>
          <a:bodyPr wrap="square" rtlCol="0">
            <a:spAutoFit/>
          </a:bodyPr>
          <a:lstStyle/>
          <a:p>
            <a:pPr marL="312010" indent="-312010" algn="just">
              <a:buFont typeface="Wingdings" panose="05000000000000000000" pitchFamily="2" charset="2"/>
              <a:buChar char="Ø"/>
            </a:pPr>
            <a:r>
              <a:rPr lang="en-US" sz="2184" dirty="0"/>
              <a:t>Deep learning is a specialized form of machine learning that uses neural networks with multiple hidden layers.</a:t>
            </a:r>
          </a:p>
          <a:p>
            <a:pPr algn="just"/>
            <a:endParaRPr lang="en-US" sz="2184" dirty="0"/>
          </a:p>
          <a:p>
            <a:pPr algn="just"/>
            <a:r>
              <a:rPr lang="en-IN" sz="2184" b="1" dirty="0">
                <a:solidFill>
                  <a:srgbClr val="FF0000"/>
                </a:solidFill>
              </a:rPr>
              <a:t>Key Concepts:</a:t>
            </a:r>
          </a:p>
          <a:p>
            <a:pPr marL="499217" indent="-499217" algn="just">
              <a:buFont typeface="+mj-lt"/>
              <a:buAutoNum type="arabicPeriod"/>
            </a:pPr>
            <a:r>
              <a:rPr lang="en-IN" sz="2184" dirty="0">
                <a:solidFill>
                  <a:srgbClr val="FF0000"/>
                </a:solidFill>
              </a:rPr>
              <a:t>Neural Networks</a:t>
            </a:r>
          </a:p>
          <a:p>
            <a:pPr marL="499217" indent="-499217" algn="just">
              <a:buFont typeface="+mj-lt"/>
              <a:buAutoNum type="arabicPeriod"/>
            </a:pPr>
            <a:r>
              <a:rPr lang="en-IN" sz="2184" dirty="0">
                <a:solidFill>
                  <a:srgbClr val="FF0000"/>
                </a:solidFill>
              </a:rPr>
              <a:t>Convolutional Neural Networks (CNNs)</a:t>
            </a:r>
          </a:p>
          <a:p>
            <a:pPr marL="499217" indent="-499217" algn="just">
              <a:buFont typeface="+mj-lt"/>
              <a:buAutoNum type="arabicPeriod"/>
            </a:pPr>
            <a:r>
              <a:rPr lang="en-IN" sz="2184" dirty="0">
                <a:solidFill>
                  <a:srgbClr val="FF0000"/>
                </a:solidFill>
              </a:rPr>
              <a:t>Recurrent Neural Networks (RNNs)</a:t>
            </a:r>
            <a:endParaRPr lang="en-IN" sz="1965" dirty="0">
              <a:solidFill>
                <a:srgbClr val="FF0000"/>
              </a:solidFill>
            </a:endParaRPr>
          </a:p>
        </p:txBody>
      </p:sp>
      <p:pic>
        <p:nvPicPr>
          <p:cNvPr id="4098" name="Picture 2" descr="Deep Learning: How do deep neural networks work? » Lamarr-Blog">
            <a:extLst>
              <a:ext uri="{FF2B5EF4-FFF2-40B4-BE49-F238E27FC236}">
                <a16:creationId xmlns:a16="http://schemas.microsoft.com/office/drawing/2014/main" id="{F0964542-3F8F-45D7-34F1-C42A492EF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79" y="3162964"/>
            <a:ext cx="8015844" cy="400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1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6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94455" y="140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4</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5" name="Rectangle 4"/>
          <p:cNvSpPr/>
          <p:nvPr/>
        </p:nvSpPr>
        <p:spPr>
          <a:xfrm>
            <a:off x="1002882" y="964627"/>
            <a:ext cx="11766634" cy="4555093"/>
          </a:xfrm>
          <a:prstGeom prst="rect">
            <a:avLst/>
          </a:prstGeom>
        </p:spPr>
        <p:txBody>
          <a:bodyPr wrap="square">
            <a:spAutoFit/>
          </a:bodyPr>
          <a:lstStyle/>
          <a:p>
            <a:pPr marL="457200" indent="-457200" algn="just">
              <a:spcBef>
                <a:spcPts val="600"/>
              </a:spcBef>
              <a:spcAft>
                <a:spcPts val="600"/>
              </a:spcAft>
              <a:buFont typeface="Arial" panose="020B0604020202020204" pitchFamily="34" charset="0"/>
              <a:buChar char="•"/>
            </a:pPr>
            <a:r>
              <a:rPr lang="en-US" sz="2600" dirty="0"/>
              <a:t>Intelligence refers to the ability to learn, reason, and solve problems.</a:t>
            </a:r>
          </a:p>
          <a:p>
            <a:pPr algn="ctr">
              <a:spcBef>
                <a:spcPts val="600"/>
              </a:spcBef>
              <a:spcAft>
                <a:spcPts val="600"/>
              </a:spcAft>
            </a:pPr>
            <a:r>
              <a:rPr lang="en-US" sz="3200" dirty="0">
                <a:solidFill>
                  <a:srgbClr val="FF0000"/>
                </a:solidFill>
              </a:rPr>
              <a:t>Or</a:t>
            </a:r>
          </a:p>
          <a:p>
            <a:pPr marL="457200" indent="-457200" algn="just">
              <a:spcBef>
                <a:spcPts val="600"/>
              </a:spcBef>
              <a:spcAft>
                <a:spcPts val="600"/>
              </a:spcAft>
              <a:buFont typeface="Arial" panose="020B0604020202020204" pitchFamily="34" charset="0"/>
              <a:buChar char="•"/>
            </a:pPr>
            <a:r>
              <a:rPr lang="en-US" sz="2600" dirty="0"/>
              <a:t>The ability to solve complex problems or make decisions with outcomes benefiting for others.</a:t>
            </a:r>
          </a:p>
          <a:p>
            <a:pPr marL="457200" indent="-457200" algn="just">
              <a:spcBef>
                <a:spcPts val="600"/>
              </a:spcBef>
              <a:spcAft>
                <a:spcPts val="600"/>
              </a:spcAft>
              <a:buFont typeface="Arial" panose="020B0604020202020204" pitchFamily="34" charset="0"/>
              <a:buChar char="•"/>
            </a:pPr>
            <a:endParaRPr lang="en-US" sz="2600" dirty="0"/>
          </a:p>
          <a:p>
            <a:pPr marL="457200" indent="-457200" algn="just">
              <a:spcBef>
                <a:spcPts val="600"/>
              </a:spcBef>
              <a:spcAft>
                <a:spcPts val="600"/>
              </a:spcAft>
              <a:buFont typeface="Arial" panose="020B0604020202020204" pitchFamily="34" charset="0"/>
              <a:buChar char="•"/>
            </a:pPr>
            <a:r>
              <a:rPr lang="en-US" sz="2600" dirty="0">
                <a:solidFill>
                  <a:srgbClr val="FF0000"/>
                </a:solidFill>
              </a:rPr>
              <a:t>For human/animals, problem-solving and decision-making are functions of their nervous systems, including the brain, so intelligence is closely related to the nervous (neural) system.</a:t>
            </a:r>
          </a:p>
          <a:p>
            <a:pPr marL="457200" indent="-457200" algn="just">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3995161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532CE1-9418-CA25-5F7C-8902EF022F35}"/>
              </a:ext>
            </a:extLst>
          </p:cNvPr>
          <p:cNvSpPr txBox="1"/>
          <p:nvPr/>
        </p:nvSpPr>
        <p:spPr>
          <a:xfrm>
            <a:off x="393496" y="298271"/>
            <a:ext cx="6656211" cy="562783"/>
          </a:xfrm>
          <a:prstGeom prst="rect">
            <a:avLst/>
          </a:prstGeom>
          <a:noFill/>
        </p:spPr>
        <p:txBody>
          <a:bodyPr wrap="square">
            <a:spAutoFit/>
          </a:bodyPr>
          <a:lstStyle/>
          <a:p>
            <a:r>
              <a:rPr lang="en-IN" sz="3057" b="1" dirty="0">
                <a:solidFill>
                  <a:schemeClr val="accent1"/>
                </a:solidFill>
              </a:rPr>
              <a:t>Natural Language Processing (NLP)</a:t>
            </a:r>
          </a:p>
        </p:txBody>
      </p:sp>
      <p:sp>
        <p:nvSpPr>
          <p:cNvPr id="8" name="TextBox 7">
            <a:extLst>
              <a:ext uri="{FF2B5EF4-FFF2-40B4-BE49-F238E27FC236}">
                <a16:creationId xmlns:a16="http://schemas.microsoft.com/office/drawing/2014/main" id="{62F313E7-574A-F7D4-3628-139DCDC5C003}"/>
              </a:ext>
            </a:extLst>
          </p:cNvPr>
          <p:cNvSpPr txBox="1"/>
          <p:nvPr/>
        </p:nvSpPr>
        <p:spPr>
          <a:xfrm>
            <a:off x="393497" y="978779"/>
            <a:ext cx="5975464" cy="1436804"/>
          </a:xfrm>
          <a:prstGeom prst="rect">
            <a:avLst/>
          </a:prstGeom>
          <a:noFill/>
        </p:spPr>
        <p:txBody>
          <a:bodyPr wrap="square">
            <a:spAutoFit/>
          </a:bodyPr>
          <a:lstStyle/>
          <a:p>
            <a:pPr marL="374413" indent="-374413" algn="just">
              <a:buFont typeface="Wingdings" panose="05000000000000000000" pitchFamily="2" charset="2"/>
              <a:buChar char="Ø"/>
            </a:pPr>
            <a:r>
              <a:rPr lang="en-US" sz="2184" dirty="0"/>
              <a:t>Natural Language Processing involves programming computers to process human languages to facilitate interactions between humans and computers.</a:t>
            </a:r>
          </a:p>
        </p:txBody>
      </p:sp>
      <p:sp>
        <p:nvSpPr>
          <p:cNvPr id="5" name="TextBox 4">
            <a:extLst>
              <a:ext uri="{FF2B5EF4-FFF2-40B4-BE49-F238E27FC236}">
                <a16:creationId xmlns:a16="http://schemas.microsoft.com/office/drawing/2014/main" id="{504AC970-7F3C-7813-5A75-C75D46F8AFDA}"/>
              </a:ext>
            </a:extLst>
          </p:cNvPr>
          <p:cNvSpPr txBox="1"/>
          <p:nvPr/>
        </p:nvSpPr>
        <p:spPr>
          <a:xfrm>
            <a:off x="6656387" y="423579"/>
            <a:ext cx="6262891" cy="3674147"/>
          </a:xfrm>
          <a:prstGeom prst="rect">
            <a:avLst/>
          </a:prstGeom>
          <a:noFill/>
        </p:spPr>
        <p:txBody>
          <a:bodyPr wrap="square" rtlCol="0">
            <a:spAutoFit/>
          </a:bodyPr>
          <a:lstStyle/>
          <a:p>
            <a:pPr algn="just">
              <a:lnSpc>
                <a:spcPct val="150000"/>
              </a:lnSpc>
            </a:pPr>
            <a:r>
              <a:rPr lang="en-US" sz="1965" b="1">
                <a:solidFill>
                  <a:srgbClr val="FF0000"/>
                </a:solidFill>
              </a:rPr>
              <a:t>Key Techniques: </a:t>
            </a:r>
          </a:p>
          <a:p>
            <a:pPr marL="374413" indent="-374413" algn="just">
              <a:lnSpc>
                <a:spcPct val="150000"/>
              </a:lnSpc>
              <a:buFont typeface="Arial" panose="020B0604020202020204" pitchFamily="34" charset="0"/>
              <a:buChar char="•"/>
            </a:pPr>
            <a:r>
              <a:rPr lang="en-US" sz="1965">
                <a:solidFill>
                  <a:srgbClr val="FF0000"/>
                </a:solidFill>
              </a:rPr>
              <a:t>Tokenization, </a:t>
            </a:r>
          </a:p>
          <a:p>
            <a:pPr marL="374413" indent="-374413" algn="just">
              <a:lnSpc>
                <a:spcPct val="150000"/>
              </a:lnSpc>
              <a:buFont typeface="Arial" panose="020B0604020202020204" pitchFamily="34" charset="0"/>
              <a:buChar char="•"/>
            </a:pPr>
            <a:r>
              <a:rPr lang="en-US" sz="1965">
                <a:solidFill>
                  <a:srgbClr val="FF0000"/>
                </a:solidFill>
              </a:rPr>
              <a:t>Sentiment Analysis</a:t>
            </a:r>
          </a:p>
          <a:p>
            <a:pPr marL="374413" indent="-374413" algn="just">
              <a:lnSpc>
                <a:spcPct val="150000"/>
              </a:lnSpc>
              <a:buFont typeface="Arial" panose="020B0604020202020204" pitchFamily="34" charset="0"/>
              <a:buChar char="•"/>
            </a:pPr>
            <a:r>
              <a:rPr lang="en-US" sz="1965">
                <a:solidFill>
                  <a:srgbClr val="FF0000"/>
                </a:solidFill>
              </a:rPr>
              <a:t>Machine Translation</a:t>
            </a:r>
          </a:p>
          <a:p>
            <a:pPr algn="just">
              <a:lnSpc>
                <a:spcPct val="150000"/>
              </a:lnSpc>
            </a:pPr>
            <a:r>
              <a:rPr lang="en-US" sz="1965" b="1">
                <a:solidFill>
                  <a:srgbClr val="FF0000"/>
                </a:solidFill>
              </a:rPr>
              <a:t>Applications: </a:t>
            </a:r>
          </a:p>
          <a:p>
            <a:pPr marL="374413" indent="-374413" algn="just">
              <a:lnSpc>
                <a:spcPct val="150000"/>
              </a:lnSpc>
              <a:buFont typeface="Arial" panose="020B0604020202020204" pitchFamily="34" charset="0"/>
              <a:buChar char="•"/>
            </a:pPr>
            <a:r>
              <a:rPr lang="en-US" sz="1965">
                <a:solidFill>
                  <a:srgbClr val="FF0000"/>
                </a:solidFill>
              </a:rPr>
              <a:t>Chatbots, </a:t>
            </a:r>
          </a:p>
          <a:p>
            <a:pPr marL="374413" indent="-374413" algn="just">
              <a:lnSpc>
                <a:spcPct val="150000"/>
              </a:lnSpc>
              <a:buFont typeface="Arial" panose="020B0604020202020204" pitchFamily="34" charset="0"/>
              <a:buChar char="•"/>
            </a:pPr>
            <a:r>
              <a:rPr lang="en-US" sz="1965">
                <a:solidFill>
                  <a:srgbClr val="FF0000"/>
                </a:solidFill>
              </a:rPr>
              <a:t>Language Translation</a:t>
            </a:r>
          </a:p>
          <a:p>
            <a:pPr marL="374413" indent="-374413" algn="just">
              <a:lnSpc>
                <a:spcPct val="150000"/>
              </a:lnSpc>
              <a:buFont typeface="Arial" panose="020B0604020202020204" pitchFamily="34" charset="0"/>
              <a:buChar char="•"/>
            </a:pPr>
            <a:r>
              <a:rPr lang="en-US" sz="1965">
                <a:solidFill>
                  <a:srgbClr val="FF0000"/>
                </a:solidFill>
              </a:rPr>
              <a:t>Text Analytics</a:t>
            </a:r>
            <a:endParaRPr lang="en-US" sz="1965" dirty="0">
              <a:solidFill>
                <a:srgbClr val="FF0000"/>
              </a:solidFill>
            </a:endParaRPr>
          </a:p>
        </p:txBody>
      </p:sp>
      <p:pic>
        <p:nvPicPr>
          <p:cNvPr id="4" name="Picture 3">
            <a:extLst>
              <a:ext uri="{FF2B5EF4-FFF2-40B4-BE49-F238E27FC236}">
                <a16:creationId xmlns:a16="http://schemas.microsoft.com/office/drawing/2014/main" id="{EFEDF1C8-A46B-7B65-63F6-A122D3B91262}"/>
              </a:ext>
            </a:extLst>
          </p:cNvPr>
          <p:cNvPicPr>
            <a:picLocks noChangeAspect="1"/>
          </p:cNvPicPr>
          <p:nvPr/>
        </p:nvPicPr>
        <p:blipFill>
          <a:blip r:embed="rId2"/>
          <a:srcRect l="2722" t="8170" r="2725" b="13949"/>
          <a:stretch>
            <a:fillRect/>
          </a:stretch>
        </p:blipFill>
        <p:spPr>
          <a:xfrm>
            <a:off x="311808" y="3220485"/>
            <a:ext cx="5542727" cy="3265374"/>
          </a:xfrm>
          <a:prstGeom prst="rect">
            <a:avLst/>
          </a:prstGeom>
        </p:spPr>
      </p:pic>
    </p:spTree>
    <p:extLst>
      <p:ext uri="{BB962C8B-B14F-4D97-AF65-F5344CB8AC3E}">
        <p14:creationId xmlns:p14="http://schemas.microsoft.com/office/powerpoint/2010/main" val="4201282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532CE1-9418-CA25-5F7C-8902EF022F35}"/>
              </a:ext>
            </a:extLst>
          </p:cNvPr>
          <p:cNvSpPr txBox="1"/>
          <p:nvPr/>
        </p:nvSpPr>
        <p:spPr>
          <a:xfrm>
            <a:off x="393496" y="298271"/>
            <a:ext cx="6656211" cy="562783"/>
          </a:xfrm>
          <a:prstGeom prst="rect">
            <a:avLst/>
          </a:prstGeom>
          <a:noFill/>
        </p:spPr>
        <p:txBody>
          <a:bodyPr wrap="square">
            <a:spAutoFit/>
          </a:bodyPr>
          <a:lstStyle/>
          <a:p>
            <a:r>
              <a:rPr lang="en-IN" sz="3057" b="1" dirty="0">
                <a:solidFill>
                  <a:schemeClr val="accent1"/>
                </a:solidFill>
              </a:rPr>
              <a:t>Computer Vision</a:t>
            </a:r>
          </a:p>
        </p:txBody>
      </p:sp>
      <p:sp>
        <p:nvSpPr>
          <p:cNvPr id="8" name="TextBox 7">
            <a:extLst>
              <a:ext uri="{FF2B5EF4-FFF2-40B4-BE49-F238E27FC236}">
                <a16:creationId xmlns:a16="http://schemas.microsoft.com/office/drawing/2014/main" id="{62F313E7-574A-F7D4-3628-139DCDC5C003}"/>
              </a:ext>
            </a:extLst>
          </p:cNvPr>
          <p:cNvSpPr txBox="1"/>
          <p:nvPr/>
        </p:nvSpPr>
        <p:spPr>
          <a:xfrm>
            <a:off x="393497" y="978779"/>
            <a:ext cx="5975464" cy="2781274"/>
          </a:xfrm>
          <a:prstGeom prst="rect">
            <a:avLst/>
          </a:prstGeom>
          <a:noFill/>
        </p:spPr>
        <p:txBody>
          <a:bodyPr wrap="square">
            <a:spAutoFit/>
          </a:bodyPr>
          <a:lstStyle/>
          <a:p>
            <a:pPr marL="374413" indent="-374413" algn="just">
              <a:buFont typeface="Wingdings" panose="05000000000000000000" pitchFamily="2" charset="2"/>
              <a:buChar char="Ø"/>
            </a:pPr>
            <a:r>
              <a:rPr lang="en-US" sz="2184" dirty="0"/>
              <a:t>Computer vision involves teaching machines to interpret and analyze visual information from the real world.</a:t>
            </a:r>
          </a:p>
          <a:p>
            <a:pPr marL="374413" indent="-374413" algn="just">
              <a:buFont typeface="Wingdings" panose="05000000000000000000" pitchFamily="2" charset="2"/>
              <a:buChar char="Ø"/>
            </a:pPr>
            <a:endParaRPr lang="en-US" sz="2184" dirty="0"/>
          </a:p>
          <a:p>
            <a:pPr algn="just"/>
            <a:r>
              <a:rPr lang="en-US" sz="2184" b="1" dirty="0">
                <a:solidFill>
                  <a:srgbClr val="FF0000"/>
                </a:solidFill>
              </a:rPr>
              <a:t>Key Applications: </a:t>
            </a:r>
          </a:p>
          <a:p>
            <a:pPr marL="374413" indent="-374413" algn="just">
              <a:buFont typeface="Arial" panose="020B0604020202020204" pitchFamily="34" charset="0"/>
              <a:buChar char="•"/>
            </a:pPr>
            <a:r>
              <a:rPr lang="fr-FR" sz="2184" dirty="0">
                <a:solidFill>
                  <a:srgbClr val="FF0000"/>
                </a:solidFill>
              </a:rPr>
              <a:t>Image Classification</a:t>
            </a:r>
          </a:p>
          <a:p>
            <a:pPr marL="374413" indent="-374413" algn="just">
              <a:buFont typeface="Arial" panose="020B0604020202020204" pitchFamily="34" charset="0"/>
              <a:buChar char="•"/>
            </a:pPr>
            <a:r>
              <a:rPr lang="fr-FR" sz="2184" dirty="0">
                <a:solidFill>
                  <a:srgbClr val="FF0000"/>
                </a:solidFill>
              </a:rPr>
              <a:t>Object Détection</a:t>
            </a:r>
          </a:p>
          <a:p>
            <a:pPr marL="374413" indent="-374413" algn="just">
              <a:buFont typeface="Arial" panose="020B0604020202020204" pitchFamily="34" charset="0"/>
              <a:buChar char="•"/>
            </a:pPr>
            <a:r>
              <a:rPr lang="fr-FR" sz="2184" dirty="0">
                <a:solidFill>
                  <a:srgbClr val="FF0000"/>
                </a:solidFill>
              </a:rPr>
              <a:t>Image Segmentation.</a:t>
            </a:r>
          </a:p>
        </p:txBody>
      </p:sp>
      <p:sp>
        <p:nvSpPr>
          <p:cNvPr id="5" name="TextBox 4">
            <a:extLst>
              <a:ext uri="{FF2B5EF4-FFF2-40B4-BE49-F238E27FC236}">
                <a16:creationId xmlns:a16="http://schemas.microsoft.com/office/drawing/2014/main" id="{06F10069-1048-CB38-9EC8-81A8819A7ABF}"/>
              </a:ext>
            </a:extLst>
          </p:cNvPr>
          <p:cNvSpPr txBox="1"/>
          <p:nvPr/>
        </p:nvSpPr>
        <p:spPr>
          <a:xfrm>
            <a:off x="6777409" y="869574"/>
            <a:ext cx="5763674" cy="5940665"/>
          </a:xfrm>
          <a:prstGeom prst="rect">
            <a:avLst/>
          </a:prstGeom>
          <a:solidFill>
            <a:schemeClr val="accent1">
              <a:lumMod val="50000"/>
            </a:schemeClr>
          </a:solidFill>
        </p:spPr>
        <p:txBody>
          <a:bodyPr wrap="square" rtlCol="0">
            <a:spAutoFit/>
          </a:bodyPr>
          <a:lstStyle/>
          <a:p>
            <a:pPr algn="ctr"/>
            <a:r>
              <a:rPr lang="en-US" sz="3057" b="1" u="sng" dirty="0">
                <a:solidFill>
                  <a:schemeClr val="accent2">
                    <a:lumMod val="60000"/>
                    <a:lumOff val="40000"/>
                  </a:schemeClr>
                </a:solidFill>
              </a:rPr>
              <a:t>Summary</a:t>
            </a:r>
          </a:p>
          <a:p>
            <a:pPr marL="374413" indent="-374413" algn="just">
              <a:buFont typeface="Wingdings" panose="05000000000000000000" pitchFamily="2" charset="2"/>
              <a:buChar char="Ø"/>
            </a:pPr>
            <a:r>
              <a:rPr lang="en-US" sz="2184" dirty="0">
                <a:solidFill>
                  <a:schemeClr val="accent2">
                    <a:lumMod val="60000"/>
                    <a:lumOff val="40000"/>
                  </a:schemeClr>
                </a:solidFill>
              </a:rPr>
              <a:t>AI techniques enable machines to simulate human intelligence.</a:t>
            </a:r>
          </a:p>
          <a:p>
            <a:pPr marL="374413" indent="-374413" algn="just">
              <a:buFont typeface="Wingdings" panose="05000000000000000000" pitchFamily="2" charset="2"/>
              <a:buChar char="Ø"/>
            </a:pPr>
            <a:r>
              <a:rPr lang="en-US" sz="2184" dirty="0">
                <a:solidFill>
                  <a:schemeClr val="accent2">
                    <a:lumMod val="60000"/>
                    <a:lumOff val="40000"/>
                  </a:schemeClr>
                </a:solidFill>
              </a:rPr>
              <a:t>Machine learning trains algorithms to learn from data.</a:t>
            </a:r>
          </a:p>
          <a:p>
            <a:pPr marL="374413" indent="-374413" algn="just">
              <a:buFont typeface="Wingdings" panose="05000000000000000000" pitchFamily="2" charset="2"/>
              <a:buChar char="Ø"/>
            </a:pPr>
            <a:r>
              <a:rPr lang="en-US" sz="2184" dirty="0">
                <a:solidFill>
                  <a:schemeClr val="accent2">
                    <a:lumMod val="60000"/>
                    <a:lumOff val="40000"/>
                  </a:schemeClr>
                </a:solidFill>
              </a:rPr>
              <a:t>Deep learning uses neural networks with multiple layers.</a:t>
            </a:r>
          </a:p>
          <a:p>
            <a:pPr marL="374413" indent="-374413" algn="just">
              <a:buFont typeface="Wingdings" panose="05000000000000000000" pitchFamily="2" charset="2"/>
              <a:buChar char="Ø"/>
            </a:pPr>
            <a:r>
              <a:rPr lang="en-US" sz="2184" dirty="0">
                <a:solidFill>
                  <a:schemeClr val="accent2">
                    <a:lumMod val="60000"/>
                    <a:lumOff val="40000"/>
                  </a:schemeClr>
                </a:solidFill>
              </a:rPr>
              <a:t>NLP enables machines to understand and generate human language.</a:t>
            </a:r>
          </a:p>
          <a:p>
            <a:pPr marL="374413" indent="-374413" algn="just">
              <a:buFont typeface="Wingdings" panose="05000000000000000000" pitchFamily="2" charset="2"/>
              <a:buChar char="Ø"/>
            </a:pPr>
            <a:r>
              <a:rPr lang="en-US" sz="2184" dirty="0">
                <a:solidFill>
                  <a:schemeClr val="accent2">
                    <a:lumMod val="60000"/>
                    <a:lumOff val="40000"/>
                  </a:schemeClr>
                </a:solidFill>
              </a:rPr>
              <a:t>Reinforcement learning involves an agent learning by interacting with its environment.</a:t>
            </a:r>
          </a:p>
          <a:p>
            <a:pPr marL="374413" indent="-374413" algn="just">
              <a:buFont typeface="Wingdings" panose="05000000000000000000" pitchFamily="2" charset="2"/>
              <a:buChar char="Ø"/>
            </a:pPr>
            <a:r>
              <a:rPr lang="en-US" sz="2184" dirty="0">
                <a:solidFill>
                  <a:schemeClr val="accent2">
                    <a:lumMod val="60000"/>
                    <a:lumOff val="40000"/>
                  </a:schemeClr>
                </a:solidFill>
              </a:rPr>
              <a:t>Genetic algorithms are inspired by natural selection.</a:t>
            </a:r>
          </a:p>
          <a:p>
            <a:pPr marL="374413" indent="-374413" algn="just">
              <a:buFont typeface="Wingdings" panose="05000000000000000000" pitchFamily="2" charset="2"/>
              <a:buChar char="Ø"/>
            </a:pPr>
            <a:r>
              <a:rPr lang="en-US" sz="2184" dirty="0">
                <a:solidFill>
                  <a:schemeClr val="accent2">
                    <a:lumMod val="60000"/>
                    <a:lumOff val="40000"/>
                  </a:schemeClr>
                </a:solidFill>
              </a:rPr>
              <a:t>Expert systems emulate human decision-making abilities.</a:t>
            </a:r>
          </a:p>
          <a:p>
            <a:pPr marL="374413" indent="-374413" algn="just">
              <a:buFont typeface="Wingdings" panose="05000000000000000000" pitchFamily="2" charset="2"/>
              <a:buChar char="Ø"/>
            </a:pPr>
            <a:r>
              <a:rPr lang="en-US" sz="2184" dirty="0">
                <a:solidFill>
                  <a:schemeClr val="accent2">
                    <a:lumMod val="60000"/>
                    <a:lumOff val="40000"/>
                  </a:schemeClr>
                </a:solidFill>
              </a:rPr>
              <a:t>Fuzzy logic handles uncertainty and imprecision. </a:t>
            </a:r>
          </a:p>
        </p:txBody>
      </p:sp>
      <p:pic>
        <p:nvPicPr>
          <p:cNvPr id="3074" name="Picture 2" descr="Object Detection vs Object Recognition ...">
            <a:extLst>
              <a:ext uri="{FF2B5EF4-FFF2-40B4-BE49-F238E27FC236}">
                <a16:creationId xmlns:a16="http://schemas.microsoft.com/office/drawing/2014/main" id="{C0856DE8-954F-B9D0-CA8F-E99B53CDA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27" y="3994983"/>
            <a:ext cx="5459060" cy="251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63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B2583-E895-D405-13F2-30EAF3BE284C}"/>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
        <p:nvSpPr>
          <p:cNvPr id="3" name="TextBox 2">
            <a:extLst>
              <a:ext uri="{FF2B5EF4-FFF2-40B4-BE49-F238E27FC236}">
                <a16:creationId xmlns:a16="http://schemas.microsoft.com/office/drawing/2014/main" id="{AA8868BE-84B9-793E-88E3-8903CBB00285}"/>
              </a:ext>
            </a:extLst>
          </p:cNvPr>
          <p:cNvSpPr txBox="1"/>
          <p:nvPr/>
        </p:nvSpPr>
        <p:spPr>
          <a:xfrm>
            <a:off x="680925" y="1182605"/>
            <a:ext cx="12192968" cy="5290551"/>
          </a:xfrm>
          <a:prstGeom prst="rect">
            <a:avLst/>
          </a:prstGeom>
          <a:noFill/>
        </p:spPr>
        <p:txBody>
          <a:bodyPr wrap="square">
            <a:spAutoFit/>
          </a:bodyPr>
          <a:lstStyle/>
          <a:p>
            <a:pPr marL="457200" indent="-457200">
              <a:buFont typeface="Arial" panose="020B0604020202020204" pitchFamily="34" charset="0"/>
              <a:buChar char="•"/>
            </a:pPr>
            <a:r>
              <a:rPr lang="en-US" sz="2800" dirty="0"/>
              <a:t>An </a:t>
            </a:r>
            <a:r>
              <a:rPr lang="en-US" sz="2800" b="1" dirty="0"/>
              <a:t>AI Agent</a:t>
            </a:r>
            <a:r>
              <a:rPr lang="en-US" sz="2800" dirty="0"/>
              <a:t> is a system that </a:t>
            </a:r>
            <a:r>
              <a:rPr lang="en-US" sz="2800" b="1" dirty="0"/>
              <a:t>perceives its environment, makes decisions, and takes actions</a:t>
            </a:r>
            <a:r>
              <a:rPr lang="en-US" sz="2800" dirty="0"/>
              <a:t> to achieve goals.</a:t>
            </a:r>
          </a:p>
          <a:p>
            <a:pPr marL="457200" indent="-457200">
              <a:buFont typeface="Arial" panose="020B0604020202020204" pitchFamily="34" charset="0"/>
              <a:buChar char="•"/>
            </a:pPr>
            <a:r>
              <a:rPr lang="en-US" sz="2800" dirty="0"/>
              <a:t>Core cycle: </a:t>
            </a:r>
            <a:r>
              <a:rPr lang="en-US" sz="2800" b="1" dirty="0"/>
              <a:t>Perception → Decision → Action → Feedback.</a:t>
            </a:r>
            <a:endParaRPr lang="en-US" sz="2800" dirty="0"/>
          </a:p>
          <a:p>
            <a:pPr marL="457200" indent="-457200">
              <a:buFont typeface="Arial" panose="020B0604020202020204" pitchFamily="34" charset="0"/>
              <a:buChar char="•"/>
            </a:pPr>
            <a:r>
              <a:rPr lang="en-US" sz="2800" dirty="0"/>
              <a:t>Like a human: See → Think → Do → Learn.</a:t>
            </a:r>
          </a:p>
          <a:p>
            <a:pPr algn="just">
              <a:spcBef>
                <a:spcPts val="655"/>
              </a:spcBef>
              <a:spcAft>
                <a:spcPts val="655"/>
              </a:spcAft>
            </a:pPr>
            <a:endParaRPr lang="en-US" sz="2184" dirty="0"/>
          </a:p>
          <a:p>
            <a:pPr marL="312010" indent="-312010" algn="just">
              <a:spcBef>
                <a:spcPts val="655"/>
              </a:spcBef>
              <a:spcAft>
                <a:spcPts val="655"/>
              </a:spcAft>
              <a:buFont typeface="Wingdings" panose="05000000000000000000" pitchFamily="2" charset="2"/>
              <a:buChar char="Ø"/>
            </a:pPr>
            <a:endParaRPr lang="en-US" sz="2184" dirty="0"/>
          </a:p>
          <a:p>
            <a:pPr marL="312010" indent="-312010" algn="just">
              <a:spcBef>
                <a:spcPts val="655"/>
              </a:spcBef>
              <a:spcAft>
                <a:spcPts val="655"/>
              </a:spcAft>
              <a:buFont typeface="Wingdings" panose="05000000000000000000" pitchFamily="2" charset="2"/>
              <a:buChar char="Ø"/>
            </a:pPr>
            <a:endParaRPr lang="en-US" sz="2184" dirty="0"/>
          </a:p>
          <a:p>
            <a:pPr marL="312010" indent="-312010" algn="just">
              <a:spcBef>
                <a:spcPts val="655"/>
              </a:spcBef>
              <a:spcAft>
                <a:spcPts val="655"/>
              </a:spcAft>
              <a:buFont typeface="Wingdings" panose="05000000000000000000" pitchFamily="2" charset="2"/>
              <a:buChar char="Ø"/>
            </a:pPr>
            <a:endParaRPr lang="en-US" sz="2184" dirty="0"/>
          </a:p>
          <a:p>
            <a:pPr marL="312010" indent="-312010" algn="just">
              <a:spcBef>
                <a:spcPts val="655"/>
              </a:spcBef>
              <a:spcAft>
                <a:spcPts val="655"/>
              </a:spcAft>
              <a:buFont typeface="Wingdings" panose="05000000000000000000" pitchFamily="2" charset="2"/>
              <a:buChar char="Ø"/>
            </a:pPr>
            <a:endParaRPr lang="en-US" sz="2184" dirty="0"/>
          </a:p>
          <a:p>
            <a:pPr marL="312010" indent="-312010" algn="just">
              <a:spcBef>
                <a:spcPts val="655"/>
              </a:spcBef>
              <a:spcAft>
                <a:spcPts val="655"/>
              </a:spcAft>
              <a:buFont typeface="Wingdings" panose="05000000000000000000" pitchFamily="2" charset="2"/>
              <a:buChar char="Ø"/>
            </a:pPr>
            <a:r>
              <a:rPr lang="en-US" sz="2621" dirty="0">
                <a:solidFill>
                  <a:srgbClr val="FF0000"/>
                </a:solidFill>
              </a:rPr>
              <a:t>Example: A human agent has eyes, ears, and other organs for sensors and hands, legs, vocal tract, and so on for actuators.</a:t>
            </a:r>
            <a:endParaRPr lang="en-IN" sz="2621" dirty="0">
              <a:solidFill>
                <a:srgbClr val="FF0000"/>
              </a:solidFill>
            </a:endParaRPr>
          </a:p>
        </p:txBody>
      </p:sp>
      <p:pic>
        <p:nvPicPr>
          <p:cNvPr id="4" name="Picture 3">
            <a:extLst>
              <a:ext uri="{FF2B5EF4-FFF2-40B4-BE49-F238E27FC236}">
                <a16:creationId xmlns:a16="http://schemas.microsoft.com/office/drawing/2014/main" id="{564D826C-65B9-B641-6526-E30C95A81957}"/>
              </a:ext>
            </a:extLst>
          </p:cNvPr>
          <p:cNvPicPr>
            <a:picLocks noChangeAspect="1"/>
          </p:cNvPicPr>
          <p:nvPr/>
        </p:nvPicPr>
        <p:blipFill>
          <a:blip r:embed="rId2"/>
          <a:stretch>
            <a:fillRect/>
          </a:stretch>
        </p:blipFill>
        <p:spPr>
          <a:xfrm>
            <a:off x="3236293" y="3085711"/>
            <a:ext cx="5670200" cy="2176231"/>
          </a:xfrm>
          <a:prstGeom prst="rect">
            <a:avLst/>
          </a:prstGeom>
        </p:spPr>
      </p:pic>
    </p:spTree>
    <p:extLst>
      <p:ext uri="{BB962C8B-B14F-4D97-AF65-F5344CB8AC3E}">
        <p14:creationId xmlns:p14="http://schemas.microsoft.com/office/powerpoint/2010/main" val="2578021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74611-33BC-587E-709A-199D3FE8B23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CBDA28-6673-2A58-2A6C-272AA5EB4306}"/>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
        <p:nvSpPr>
          <p:cNvPr id="3" name="TextBox 2">
            <a:extLst>
              <a:ext uri="{FF2B5EF4-FFF2-40B4-BE49-F238E27FC236}">
                <a16:creationId xmlns:a16="http://schemas.microsoft.com/office/drawing/2014/main" id="{3E591F99-0FDB-272A-1180-892B809C1734}"/>
              </a:ext>
            </a:extLst>
          </p:cNvPr>
          <p:cNvSpPr txBox="1"/>
          <p:nvPr/>
        </p:nvSpPr>
        <p:spPr>
          <a:xfrm>
            <a:off x="680925" y="1182605"/>
            <a:ext cx="12192968" cy="5666295"/>
          </a:xfrm>
          <a:prstGeom prst="rect">
            <a:avLst/>
          </a:prstGeom>
          <a:noFill/>
        </p:spPr>
        <p:txBody>
          <a:bodyPr wrap="square">
            <a:spAutoFit/>
          </a:bodyPr>
          <a:lstStyle/>
          <a:p>
            <a:r>
              <a:rPr lang="en-IN" sz="2800" b="1" dirty="0">
                <a:latin typeface="Times" panose="02020603050405020304" pitchFamily="18" charset="0"/>
                <a:cs typeface="Times" panose="02020603050405020304" pitchFamily="18" charset="0"/>
              </a:rPr>
              <a:t>Everyday Examples of AI Agents</a:t>
            </a:r>
          </a:p>
          <a:p>
            <a:pPr marL="457200" indent="-457200">
              <a:buFont typeface="Arial" panose="020B0604020202020204" pitchFamily="34" charset="0"/>
              <a:buChar char="•"/>
            </a:pPr>
            <a:r>
              <a:rPr lang="en-IN" sz="2800" b="1" dirty="0">
                <a:latin typeface="Times" panose="02020603050405020304" pitchFamily="18" charset="0"/>
                <a:cs typeface="Times" panose="02020603050405020304" pitchFamily="18" charset="0"/>
              </a:rPr>
              <a:t>Virtual Assistants</a:t>
            </a:r>
            <a:r>
              <a:rPr lang="en-IN" sz="2800" dirty="0">
                <a:latin typeface="Times" panose="02020603050405020304" pitchFamily="18" charset="0"/>
                <a:cs typeface="Times" panose="02020603050405020304" pitchFamily="18" charset="0"/>
              </a:rPr>
              <a:t>: Alexa, Siri – respond to voice commands.</a:t>
            </a:r>
          </a:p>
          <a:p>
            <a:pPr marL="457200" indent="-457200">
              <a:buFont typeface="Arial" panose="020B0604020202020204" pitchFamily="34" charset="0"/>
              <a:buChar char="•"/>
            </a:pPr>
            <a:r>
              <a:rPr lang="en-IN" sz="2800" b="1" dirty="0">
                <a:latin typeface="Times" panose="02020603050405020304" pitchFamily="18" charset="0"/>
                <a:cs typeface="Times" panose="02020603050405020304" pitchFamily="18" charset="0"/>
              </a:rPr>
              <a:t>Game AI</a:t>
            </a:r>
            <a:r>
              <a:rPr lang="en-IN" sz="2800" dirty="0">
                <a:latin typeface="Times" panose="02020603050405020304" pitchFamily="18" charset="0"/>
                <a:cs typeface="Times" panose="02020603050405020304" pitchFamily="18" charset="0"/>
              </a:rPr>
              <a:t>: Enemies adapting to your moves.</a:t>
            </a:r>
          </a:p>
          <a:p>
            <a:pPr marL="457200" indent="-457200">
              <a:buFont typeface="Arial" panose="020B0604020202020204" pitchFamily="34" charset="0"/>
              <a:buChar char="•"/>
            </a:pPr>
            <a:r>
              <a:rPr lang="en-IN" sz="2800" b="1" dirty="0">
                <a:latin typeface="Times" panose="02020603050405020304" pitchFamily="18" charset="0"/>
                <a:cs typeface="Times" panose="02020603050405020304" pitchFamily="18" charset="0"/>
              </a:rPr>
              <a:t>Navigation</a:t>
            </a:r>
            <a:r>
              <a:rPr lang="en-IN" sz="2800" dirty="0">
                <a:latin typeface="Times" panose="02020603050405020304" pitchFamily="18" charset="0"/>
                <a:cs typeface="Times" panose="02020603050405020304" pitchFamily="18" charset="0"/>
              </a:rPr>
              <a:t>: Google Maps rerouting around traffic.</a:t>
            </a:r>
          </a:p>
          <a:p>
            <a:pPr marL="457200" indent="-457200">
              <a:buFont typeface="Arial" panose="020B0604020202020204" pitchFamily="34" charset="0"/>
              <a:buChar char="•"/>
            </a:pPr>
            <a:r>
              <a:rPr lang="en-IN" sz="2800" b="1" dirty="0">
                <a:latin typeface="Times" panose="02020603050405020304" pitchFamily="18" charset="0"/>
                <a:cs typeface="Times" panose="02020603050405020304" pitchFamily="18" charset="0"/>
              </a:rPr>
              <a:t>Smart Homes</a:t>
            </a:r>
            <a:r>
              <a:rPr lang="en-IN" sz="2800" dirty="0">
                <a:latin typeface="Times" panose="02020603050405020304" pitchFamily="18" charset="0"/>
                <a:cs typeface="Times" panose="02020603050405020304" pitchFamily="18" charset="0"/>
              </a:rPr>
              <a:t>: Thermostats adjusting temperature automatically.</a:t>
            </a:r>
          </a:p>
          <a:p>
            <a:endParaRPr lang="en-US" sz="2800" b="1" dirty="0">
              <a:latin typeface="Times" panose="02020603050405020304" pitchFamily="18" charset="0"/>
              <a:cs typeface="Times" panose="02020603050405020304" pitchFamily="18" charset="0"/>
            </a:endParaRPr>
          </a:p>
          <a:p>
            <a:r>
              <a:rPr lang="en-US" sz="2800" b="1" dirty="0">
                <a:latin typeface="Times" panose="02020603050405020304" pitchFamily="18" charset="0"/>
                <a:cs typeface="Times" panose="02020603050405020304" pitchFamily="18" charset="0"/>
              </a:rPr>
              <a:t>Real-World Applications</a:t>
            </a:r>
          </a:p>
          <a:p>
            <a:pPr marL="457200" indent="-457200">
              <a:buFont typeface="Arial" panose="020B0604020202020204" pitchFamily="34" charset="0"/>
              <a:buChar char="•"/>
            </a:pPr>
            <a:r>
              <a:rPr lang="en-US" sz="2800" b="1" dirty="0">
                <a:latin typeface="Times" panose="02020603050405020304" pitchFamily="18" charset="0"/>
                <a:cs typeface="Times" panose="02020603050405020304" pitchFamily="18" charset="0"/>
              </a:rPr>
              <a:t>Healthcare</a:t>
            </a:r>
            <a:r>
              <a:rPr lang="en-US" sz="2800" dirty="0">
                <a:latin typeface="Times" panose="02020603050405020304" pitchFamily="18" charset="0"/>
                <a:cs typeface="Times" panose="02020603050405020304" pitchFamily="18" charset="0"/>
              </a:rPr>
              <a:t>: Monitoring patients with wearables.</a:t>
            </a:r>
          </a:p>
          <a:p>
            <a:pPr marL="457200" indent="-457200">
              <a:buFont typeface="Arial" panose="020B0604020202020204" pitchFamily="34" charset="0"/>
              <a:buChar char="•"/>
            </a:pPr>
            <a:r>
              <a:rPr lang="en-US" sz="2800" b="1" dirty="0">
                <a:latin typeface="Times" panose="02020603050405020304" pitchFamily="18" charset="0"/>
                <a:cs typeface="Times" panose="02020603050405020304" pitchFamily="18" charset="0"/>
              </a:rPr>
              <a:t>Autonomous Cars</a:t>
            </a:r>
            <a:r>
              <a:rPr lang="en-US" sz="2800" dirty="0">
                <a:latin typeface="Times" panose="02020603050405020304" pitchFamily="18" charset="0"/>
                <a:cs typeface="Times" panose="02020603050405020304" pitchFamily="18" charset="0"/>
              </a:rPr>
              <a:t>: Self-driving vehicles reacting in real-time.</a:t>
            </a:r>
          </a:p>
          <a:p>
            <a:pPr marL="457200" indent="-457200">
              <a:buFont typeface="Arial" panose="020B0604020202020204" pitchFamily="34" charset="0"/>
              <a:buChar char="•"/>
            </a:pPr>
            <a:r>
              <a:rPr lang="en-US" sz="2800" b="1" dirty="0">
                <a:latin typeface="Times" panose="02020603050405020304" pitchFamily="18" charset="0"/>
                <a:cs typeface="Times" panose="02020603050405020304" pitchFamily="18" charset="0"/>
              </a:rPr>
              <a:t>Finance</a:t>
            </a:r>
            <a:r>
              <a:rPr lang="en-US" sz="2800" dirty="0">
                <a:latin typeface="Times" panose="02020603050405020304" pitchFamily="18" charset="0"/>
                <a:cs typeface="Times" panose="02020603050405020304" pitchFamily="18" charset="0"/>
              </a:rPr>
              <a:t>: AI agents making stock trades.</a:t>
            </a:r>
          </a:p>
          <a:p>
            <a:pPr marL="457200" indent="-457200">
              <a:buFont typeface="Arial" panose="020B0604020202020204" pitchFamily="34" charset="0"/>
              <a:buChar char="•"/>
            </a:pPr>
            <a:r>
              <a:rPr lang="en-US" sz="2800" b="1" dirty="0">
                <a:latin typeface="Times" panose="02020603050405020304" pitchFamily="18" charset="0"/>
                <a:cs typeface="Times" panose="02020603050405020304" pitchFamily="18" charset="0"/>
              </a:rPr>
              <a:t>Robotics</a:t>
            </a:r>
            <a:r>
              <a:rPr lang="en-US" sz="2800" dirty="0">
                <a:latin typeface="Times" panose="02020603050405020304" pitchFamily="18" charset="0"/>
                <a:cs typeface="Times" panose="02020603050405020304" pitchFamily="18" charset="0"/>
              </a:rPr>
              <a:t>: Amazon warehouse robots managing packages.</a:t>
            </a:r>
          </a:p>
          <a:p>
            <a:endParaRPr lang="en-IN" sz="28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IN" sz="2621" dirty="0">
              <a:solidFill>
                <a:srgbClr val="FF0000"/>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87449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868BE-84B9-793E-88E3-8903CBB00285}"/>
              </a:ext>
            </a:extLst>
          </p:cNvPr>
          <p:cNvSpPr txBox="1"/>
          <p:nvPr/>
        </p:nvSpPr>
        <p:spPr>
          <a:xfrm>
            <a:off x="696053" y="970816"/>
            <a:ext cx="12192968" cy="6340197"/>
          </a:xfrm>
          <a:prstGeom prst="rect">
            <a:avLst/>
          </a:prstGeom>
          <a:noFill/>
        </p:spPr>
        <p:txBody>
          <a:bodyPr wrap="square">
            <a:spAutoFit/>
          </a:bodyPr>
          <a:lstStyle/>
          <a:p>
            <a:pPr marL="312010" indent="-312010" algn="just">
              <a:spcBef>
                <a:spcPts val="655"/>
              </a:spcBef>
              <a:spcAft>
                <a:spcPts val="655"/>
              </a:spcAft>
              <a:buFont typeface="Wingdings" panose="05000000000000000000" pitchFamily="2" charset="2"/>
              <a:buChar char="Ø"/>
            </a:pPr>
            <a:r>
              <a:rPr lang="en-US" sz="2800" dirty="0">
                <a:solidFill>
                  <a:srgbClr val="FF0000"/>
                </a:solidFill>
                <a:latin typeface="Times" panose="02020603050405020304" pitchFamily="18" charset="0"/>
                <a:cs typeface="Times" panose="02020603050405020304" pitchFamily="18" charset="0"/>
              </a:rPr>
              <a:t>A robotic agent might have cameras and infrared range finders for sensors and various motors for actuators. </a:t>
            </a:r>
          </a:p>
          <a:p>
            <a:pPr marL="312010" indent="-312010" algn="just">
              <a:spcBef>
                <a:spcPts val="655"/>
              </a:spcBef>
              <a:spcAft>
                <a:spcPts val="655"/>
              </a:spcAft>
              <a:buFont typeface="Wingdings" panose="05000000000000000000" pitchFamily="2" charset="2"/>
              <a:buChar char="Ø"/>
            </a:pPr>
            <a:r>
              <a:rPr lang="en-US" sz="2800" dirty="0">
                <a:latin typeface="Times" panose="02020603050405020304" pitchFamily="18" charset="0"/>
                <a:cs typeface="Times" panose="02020603050405020304" pitchFamily="18" charset="0"/>
              </a:rPr>
              <a:t>A software agent receives keystrokes, file contents, and network packets as sensory inputs and acts on the environment by displaying on the screen, writing files, and sending network packets.</a:t>
            </a:r>
          </a:p>
          <a:p>
            <a:pPr marL="312010" indent="-312010" algn="just">
              <a:spcBef>
                <a:spcPts val="655"/>
              </a:spcBef>
              <a:spcAft>
                <a:spcPts val="655"/>
              </a:spcAft>
              <a:buFont typeface="Wingdings" panose="05000000000000000000" pitchFamily="2" charset="2"/>
              <a:buChar char="Ø"/>
            </a:pPr>
            <a:r>
              <a:rPr lang="en-US" sz="2800" dirty="0">
                <a:solidFill>
                  <a:srgbClr val="FF0000"/>
                </a:solidFill>
                <a:latin typeface="Times" panose="02020603050405020304" pitchFamily="18" charset="0"/>
                <a:cs typeface="Times" panose="02020603050405020304" pitchFamily="18" charset="0"/>
              </a:rPr>
              <a:t>The agent operates autonomously, meaning it is not directly controlled by a human operator.</a:t>
            </a:r>
          </a:p>
          <a:p>
            <a:pPr marL="312010" indent="-312010" algn="just">
              <a:spcBef>
                <a:spcPts val="655"/>
              </a:spcBef>
              <a:spcAft>
                <a:spcPts val="655"/>
              </a:spcAft>
              <a:buFont typeface="Wingdings" panose="05000000000000000000" pitchFamily="2" charset="2"/>
              <a:buChar char="Ø"/>
            </a:pPr>
            <a:r>
              <a:rPr lang="en-US" sz="2800" dirty="0">
                <a:latin typeface="Times" panose="02020603050405020304" pitchFamily="18" charset="0"/>
                <a:cs typeface="Times" panose="02020603050405020304" pitchFamily="18" charset="0"/>
              </a:rPr>
              <a:t>Agents can be classified into different types </a:t>
            </a:r>
            <a:r>
              <a:rPr lang="en-US" sz="2800" b="1" dirty="0">
                <a:highlight>
                  <a:srgbClr val="FFFF00"/>
                </a:highlight>
                <a:latin typeface="Times" panose="02020603050405020304" pitchFamily="18" charset="0"/>
                <a:cs typeface="Times" panose="02020603050405020304" pitchFamily="18" charset="0"/>
              </a:rPr>
              <a:t>based on their characteristics</a:t>
            </a:r>
            <a:r>
              <a:rPr lang="en-US" sz="2800" dirty="0">
                <a:latin typeface="Times" panose="02020603050405020304" pitchFamily="18" charset="0"/>
                <a:cs typeface="Times" panose="02020603050405020304" pitchFamily="18" charset="0"/>
              </a:rPr>
              <a:t>, such as </a:t>
            </a:r>
          </a:p>
          <a:p>
            <a:pPr marL="873629" lvl="1" indent="-374413" algn="just">
              <a:spcBef>
                <a:spcPts val="655"/>
              </a:spcBef>
              <a:spcAft>
                <a:spcPts val="655"/>
              </a:spcAft>
              <a:buFont typeface="Wingdings" panose="05000000000000000000" pitchFamily="2" charset="2"/>
              <a:buChar char="q"/>
            </a:pPr>
            <a:r>
              <a:rPr lang="en-US" sz="2800" dirty="0">
                <a:latin typeface="Times" panose="02020603050405020304" pitchFamily="18" charset="0"/>
                <a:cs typeface="Times" panose="02020603050405020304" pitchFamily="18" charset="0"/>
              </a:rPr>
              <a:t>reactive or proactive</a:t>
            </a:r>
          </a:p>
          <a:p>
            <a:pPr marL="873629" lvl="1" indent="-374413" algn="just">
              <a:spcBef>
                <a:spcPts val="655"/>
              </a:spcBef>
              <a:spcAft>
                <a:spcPts val="655"/>
              </a:spcAft>
              <a:buFont typeface="Wingdings" panose="05000000000000000000" pitchFamily="2" charset="2"/>
              <a:buChar char="q"/>
            </a:pPr>
            <a:r>
              <a:rPr lang="en-US" sz="2800" dirty="0">
                <a:latin typeface="Times" panose="02020603050405020304" pitchFamily="18" charset="0"/>
                <a:cs typeface="Times" panose="02020603050405020304" pitchFamily="18" charset="0"/>
              </a:rPr>
              <a:t>fixed or dynamic environment</a:t>
            </a:r>
          </a:p>
          <a:p>
            <a:pPr marL="873629" lvl="1" indent="-374413" algn="just">
              <a:spcBef>
                <a:spcPts val="655"/>
              </a:spcBef>
              <a:spcAft>
                <a:spcPts val="655"/>
              </a:spcAft>
              <a:buFont typeface="Wingdings" panose="05000000000000000000" pitchFamily="2" charset="2"/>
              <a:buChar char="q"/>
            </a:pPr>
            <a:r>
              <a:rPr lang="en-US" sz="2800" dirty="0">
                <a:latin typeface="Times" panose="02020603050405020304" pitchFamily="18" charset="0"/>
                <a:cs typeface="Times" panose="02020603050405020304" pitchFamily="18" charset="0"/>
              </a:rPr>
              <a:t>single or multi-agent systems.</a:t>
            </a:r>
          </a:p>
        </p:txBody>
      </p:sp>
      <p:sp>
        <p:nvSpPr>
          <p:cNvPr id="2" name="TextBox 1">
            <a:extLst>
              <a:ext uri="{FF2B5EF4-FFF2-40B4-BE49-F238E27FC236}">
                <a16:creationId xmlns:a16="http://schemas.microsoft.com/office/drawing/2014/main" id="{6FC2E2C4-6833-6BE3-E93B-9C24320DE525}"/>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Tree>
    <p:extLst>
      <p:ext uri="{BB962C8B-B14F-4D97-AF65-F5344CB8AC3E}">
        <p14:creationId xmlns:p14="http://schemas.microsoft.com/office/powerpoint/2010/main" val="301637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31CA2-E0E0-4415-8B27-708707E502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2CBE6C-EA73-3687-F24C-23D8FE2828C6}"/>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graphicFrame>
        <p:nvGraphicFramePr>
          <p:cNvPr id="5" name="Table 4">
            <a:extLst>
              <a:ext uri="{FF2B5EF4-FFF2-40B4-BE49-F238E27FC236}">
                <a16:creationId xmlns:a16="http://schemas.microsoft.com/office/drawing/2014/main" id="{955D86FE-DEFA-BE59-86B2-E096337857D9}"/>
              </a:ext>
            </a:extLst>
          </p:cNvPr>
          <p:cNvGraphicFramePr>
            <a:graphicFrameLocks noGrp="1"/>
          </p:cNvGraphicFramePr>
          <p:nvPr>
            <p:extLst>
              <p:ext uri="{D42A27DB-BD31-4B8C-83A1-F6EECF244321}">
                <p14:modId xmlns:p14="http://schemas.microsoft.com/office/powerpoint/2010/main" val="4148343871"/>
              </p:ext>
            </p:extLst>
          </p:nvPr>
        </p:nvGraphicFramePr>
        <p:xfrm>
          <a:off x="356136" y="1035876"/>
          <a:ext cx="12686096" cy="5046386"/>
        </p:xfrm>
        <a:graphic>
          <a:graphicData uri="http://schemas.openxmlformats.org/drawingml/2006/table">
            <a:tbl>
              <a:tblPr>
                <a:tableStyleId>{616DA210-FB5B-4158-B5E0-FEB733F419BA}</a:tableStyleId>
              </a:tblPr>
              <a:tblGrid>
                <a:gridCol w="1771047">
                  <a:extLst>
                    <a:ext uri="{9D8B030D-6E8A-4147-A177-3AD203B41FA5}">
                      <a16:colId xmlns:a16="http://schemas.microsoft.com/office/drawing/2014/main" val="960213746"/>
                    </a:ext>
                  </a:extLst>
                </a:gridCol>
                <a:gridCol w="2406316">
                  <a:extLst>
                    <a:ext uri="{9D8B030D-6E8A-4147-A177-3AD203B41FA5}">
                      <a16:colId xmlns:a16="http://schemas.microsoft.com/office/drawing/2014/main" val="174223396"/>
                    </a:ext>
                  </a:extLst>
                </a:gridCol>
                <a:gridCol w="4523874">
                  <a:extLst>
                    <a:ext uri="{9D8B030D-6E8A-4147-A177-3AD203B41FA5}">
                      <a16:colId xmlns:a16="http://schemas.microsoft.com/office/drawing/2014/main" val="4211189747"/>
                    </a:ext>
                  </a:extLst>
                </a:gridCol>
                <a:gridCol w="3984859">
                  <a:extLst>
                    <a:ext uri="{9D8B030D-6E8A-4147-A177-3AD203B41FA5}">
                      <a16:colId xmlns:a16="http://schemas.microsoft.com/office/drawing/2014/main" val="1217899792"/>
                    </a:ext>
                  </a:extLst>
                </a:gridCol>
              </a:tblGrid>
              <a:tr h="411905">
                <a:tc>
                  <a:txBody>
                    <a:bodyPr/>
                    <a:lstStyle/>
                    <a:p>
                      <a:pPr>
                        <a:buNone/>
                      </a:pPr>
                      <a:r>
                        <a:rPr lang="en-IN" sz="2000" b="1" cap="none" spc="0" dirty="0">
                          <a:solidFill>
                            <a:schemeClr val="tx1"/>
                          </a:solidFill>
                        </a:rPr>
                        <a:t>Category</a:t>
                      </a:r>
                      <a:endParaRPr lang="en-IN" sz="2000" cap="none" spc="0" dirty="0">
                        <a:solidFill>
                          <a:schemeClr val="tx1"/>
                        </a:solidFill>
                      </a:endParaRPr>
                    </a:p>
                  </a:txBody>
                  <a:tcPr marL="113129" marR="68564" marT="87022" marB="87022" anchor="ctr"/>
                </a:tc>
                <a:tc>
                  <a:txBody>
                    <a:bodyPr/>
                    <a:lstStyle/>
                    <a:p>
                      <a:pPr>
                        <a:buNone/>
                      </a:pPr>
                      <a:r>
                        <a:rPr lang="en-IN" sz="2000" b="1" cap="none" spc="0">
                          <a:solidFill>
                            <a:schemeClr val="tx1"/>
                          </a:solidFill>
                        </a:rPr>
                        <a:t>Type</a:t>
                      </a:r>
                      <a:endParaRPr lang="en-IN" sz="2000" cap="none" spc="0">
                        <a:solidFill>
                          <a:schemeClr val="tx1"/>
                        </a:solidFill>
                      </a:endParaRPr>
                    </a:p>
                  </a:txBody>
                  <a:tcPr marL="113129" marR="68564" marT="87022" marB="87022" anchor="ctr"/>
                </a:tc>
                <a:tc>
                  <a:txBody>
                    <a:bodyPr/>
                    <a:lstStyle/>
                    <a:p>
                      <a:pPr>
                        <a:buNone/>
                      </a:pPr>
                      <a:r>
                        <a:rPr lang="en-IN" sz="2000" b="1" cap="none" spc="0">
                          <a:solidFill>
                            <a:schemeClr val="tx1"/>
                          </a:solidFill>
                        </a:rPr>
                        <a:t>Description</a:t>
                      </a:r>
                      <a:endParaRPr lang="en-IN" sz="2000" cap="none" spc="0">
                        <a:solidFill>
                          <a:schemeClr val="tx1"/>
                        </a:solidFill>
                      </a:endParaRPr>
                    </a:p>
                  </a:txBody>
                  <a:tcPr marL="113129" marR="68564" marT="87022" marB="87022" anchor="ctr"/>
                </a:tc>
                <a:tc>
                  <a:txBody>
                    <a:bodyPr/>
                    <a:lstStyle/>
                    <a:p>
                      <a:pPr>
                        <a:buNone/>
                      </a:pPr>
                      <a:r>
                        <a:rPr lang="en-IN" sz="2000" b="1" cap="none" spc="0">
                          <a:solidFill>
                            <a:schemeClr val="tx1"/>
                          </a:solidFill>
                        </a:rPr>
                        <a:t>Example</a:t>
                      </a:r>
                      <a:endParaRPr lang="en-IN" sz="2000" cap="none" spc="0">
                        <a:solidFill>
                          <a:schemeClr val="tx1"/>
                        </a:solidFill>
                      </a:endParaRPr>
                    </a:p>
                  </a:txBody>
                  <a:tcPr marL="113129" marR="68564" marT="87022" marB="87022" anchor="ctr"/>
                </a:tc>
                <a:extLst>
                  <a:ext uri="{0D108BD9-81ED-4DB2-BD59-A6C34878D82A}">
                    <a16:rowId xmlns:a16="http://schemas.microsoft.com/office/drawing/2014/main" val="2430148054"/>
                  </a:ext>
                </a:extLst>
              </a:tr>
              <a:tr h="614957">
                <a:tc rowSpan="2">
                  <a:txBody>
                    <a:bodyPr/>
                    <a:lstStyle/>
                    <a:p>
                      <a:pPr>
                        <a:buNone/>
                      </a:pPr>
                      <a:r>
                        <a:rPr lang="en-IN" sz="2000" b="1" cap="none" spc="0" dirty="0" err="1">
                          <a:solidFill>
                            <a:schemeClr val="tx1"/>
                          </a:solidFill>
                        </a:rPr>
                        <a:t>Behavior</a:t>
                      </a:r>
                      <a:endParaRPr lang="en-IN" sz="2000" cap="none" spc="0" dirty="0">
                        <a:solidFill>
                          <a:schemeClr val="tx1"/>
                        </a:solidFill>
                      </a:endParaRPr>
                    </a:p>
                  </a:txBody>
                  <a:tcPr marL="113129" marR="68564" marT="87022" marB="87022" anchor="ctr"/>
                </a:tc>
                <a:tc>
                  <a:txBody>
                    <a:bodyPr/>
                    <a:lstStyle/>
                    <a:p>
                      <a:pPr>
                        <a:buNone/>
                      </a:pPr>
                      <a:r>
                        <a:rPr lang="en-IN" sz="2000" b="1" cap="none" spc="0" dirty="0">
                          <a:solidFill>
                            <a:schemeClr val="tx1"/>
                          </a:solidFill>
                        </a:rPr>
                        <a:t>Reactive Agents</a:t>
                      </a:r>
                      <a:endParaRPr lang="en-IN" sz="2000" cap="none" spc="0" dirty="0">
                        <a:solidFill>
                          <a:schemeClr val="tx1"/>
                        </a:solidFill>
                      </a:endParaRPr>
                    </a:p>
                  </a:txBody>
                  <a:tcPr marL="113129" marR="68564" marT="87022" marB="87022" anchor="ctr"/>
                </a:tc>
                <a:tc>
                  <a:txBody>
                    <a:bodyPr/>
                    <a:lstStyle/>
                    <a:p>
                      <a:pPr>
                        <a:buNone/>
                      </a:pPr>
                      <a:r>
                        <a:rPr lang="en-US" sz="2000" cap="none" spc="0">
                          <a:solidFill>
                            <a:schemeClr val="tx1"/>
                          </a:solidFill>
                        </a:rPr>
                        <a:t>Respond directly to environment stimuli without long-term planning.</a:t>
                      </a:r>
                    </a:p>
                  </a:txBody>
                  <a:tcPr marL="113129" marR="68564" marT="87022" marB="87022" anchor="ctr"/>
                </a:tc>
                <a:tc>
                  <a:txBody>
                    <a:bodyPr/>
                    <a:lstStyle/>
                    <a:p>
                      <a:pPr>
                        <a:buNone/>
                      </a:pPr>
                      <a:r>
                        <a:rPr lang="en-IN" sz="2000" cap="none" spc="0">
                          <a:solidFill>
                            <a:schemeClr val="tx1"/>
                          </a:solidFill>
                        </a:rPr>
                        <a:t>Thermostat, obstacle-avoiding robot</a:t>
                      </a:r>
                    </a:p>
                  </a:txBody>
                  <a:tcPr marL="113129" marR="68564" marT="87022" marB="87022" anchor="ctr"/>
                </a:tc>
                <a:extLst>
                  <a:ext uri="{0D108BD9-81ED-4DB2-BD59-A6C34878D82A}">
                    <a16:rowId xmlns:a16="http://schemas.microsoft.com/office/drawing/2014/main" val="4171883493"/>
                  </a:ext>
                </a:extLst>
              </a:tr>
              <a:tr h="614957">
                <a:tc vMerge="1">
                  <a:txBody>
                    <a:bodyPr/>
                    <a:lstStyle/>
                    <a:p>
                      <a:pPr>
                        <a:buNone/>
                      </a:pPr>
                      <a:endParaRPr lang="en-IN" sz="2000" cap="none" spc="0" dirty="0">
                        <a:solidFill>
                          <a:schemeClr val="tx1"/>
                        </a:solidFill>
                      </a:endParaRPr>
                    </a:p>
                  </a:txBody>
                  <a:tcPr marL="113129" marR="68564" marT="87022" marB="87022"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IN" sz="2000" b="1" cap="none" spc="0">
                          <a:solidFill>
                            <a:schemeClr val="tx1"/>
                          </a:solidFill>
                        </a:rPr>
                        <a:t>Proactive Agents</a:t>
                      </a:r>
                      <a:endParaRPr lang="en-IN" sz="2000" cap="none" spc="0">
                        <a:solidFill>
                          <a:schemeClr val="tx1"/>
                        </a:solidFill>
                      </a:endParaRPr>
                    </a:p>
                  </a:txBody>
                  <a:tcPr marL="113129" marR="68564" marT="87022" marB="87022" anchor="ctr"/>
                </a:tc>
                <a:tc>
                  <a:txBody>
                    <a:bodyPr/>
                    <a:lstStyle/>
                    <a:p>
                      <a:pPr>
                        <a:buNone/>
                      </a:pPr>
                      <a:r>
                        <a:rPr lang="en-US" sz="2000" cap="none" spc="0">
                          <a:solidFill>
                            <a:schemeClr val="tx1"/>
                          </a:solidFill>
                        </a:rPr>
                        <a:t>Take initiative, plan ahead, and work towards goals.</a:t>
                      </a:r>
                    </a:p>
                  </a:txBody>
                  <a:tcPr marL="113129" marR="68564" marT="87022" marB="87022" anchor="ctr"/>
                </a:tc>
                <a:tc>
                  <a:txBody>
                    <a:bodyPr/>
                    <a:lstStyle/>
                    <a:p>
                      <a:pPr>
                        <a:buNone/>
                      </a:pPr>
                      <a:r>
                        <a:rPr lang="en-US" sz="2000" cap="none" spc="0">
                          <a:solidFill>
                            <a:schemeClr val="tx1"/>
                          </a:solidFill>
                        </a:rPr>
                        <a:t>GPS route planner, self-driving car</a:t>
                      </a:r>
                    </a:p>
                  </a:txBody>
                  <a:tcPr marL="113129" marR="68564" marT="87022" marB="87022" anchor="ctr"/>
                </a:tc>
                <a:extLst>
                  <a:ext uri="{0D108BD9-81ED-4DB2-BD59-A6C34878D82A}">
                    <a16:rowId xmlns:a16="http://schemas.microsoft.com/office/drawing/2014/main" val="1034884407"/>
                  </a:ext>
                </a:extLst>
              </a:tr>
              <a:tr h="614957">
                <a:tc rowSpan="2">
                  <a:txBody>
                    <a:bodyPr/>
                    <a:lstStyle/>
                    <a:p>
                      <a:pPr>
                        <a:buNone/>
                      </a:pPr>
                      <a:r>
                        <a:rPr lang="en-IN" sz="2000" b="1" cap="none" spc="0" dirty="0">
                          <a:solidFill>
                            <a:schemeClr val="tx1"/>
                          </a:solidFill>
                        </a:rPr>
                        <a:t>Environment Handling</a:t>
                      </a:r>
                      <a:endParaRPr lang="en-IN" sz="2000" cap="none" spc="0" dirty="0">
                        <a:solidFill>
                          <a:schemeClr val="tx1"/>
                        </a:solidFill>
                      </a:endParaRPr>
                    </a:p>
                  </a:txBody>
                  <a:tcPr marL="113129" marR="68564" marT="87022" marB="87022" anchor="ctr"/>
                </a:tc>
                <a:tc>
                  <a:txBody>
                    <a:bodyPr/>
                    <a:lstStyle/>
                    <a:p>
                      <a:pPr>
                        <a:buNone/>
                      </a:pPr>
                      <a:r>
                        <a:rPr lang="en-IN" sz="2000" b="1" cap="none" spc="0">
                          <a:solidFill>
                            <a:schemeClr val="tx1"/>
                          </a:solidFill>
                        </a:rPr>
                        <a:t>Fixed Environment</a:t>
                      </a:r>
                      <a:endParaRPr lang="en-IN" sz="2000" cap="none" spc="0">
                        <a:solidFill>
                          <a:schemeClr val="tx1"/>
                        </a:solidFill>
                      </a:endParaRPr>
                    </a:p>
                  </a:txBody>
                  <a:tcPr marL="113129" marR="68564" marT="87022" marB="87022" anchor="ctr"/>
                </a:tc>
                <a:tc>
                  <a:txBody>
                    <a:bodyPr/>
                    <a:lstStyle/>
                    <a:p>
                      <a:pPr>
                        <a:buNone/>
                      </a:pPr>
                      <a:r>
                        <a:rPr lang="en-IN" sz="2000" cap="none" spc="0" dirty="0">
                          <a:solidFill>
                            <a:schemeClr val="tx1"/>
                          </a:solidFill>
                        </a:rPr>
                        <a:t>Operate in a stable, predictable environment.</a:t>
                      </a:r>
                    </a:p>
                  </a:txBody>
                  <a:tcPr marL="113129" marR="68564" marT="87022" marB="87022" anchor="ctr"/>
                </a:tc>
                <a:tc>
                  <a:txBody>
                    <a:bodyPr/>
                    <a:lstStyle/>
                    <a:p>
                      <a:pPr>
                        <a:buNone/>
                      </a:pPr>
                      <a:r>
                        <a:rPr lang="en-IN" sz="2000" cap="none" spc="0">
                          <a:solidFill>
                            <a:schemeClr val="tx1"/>
                          </a:solidFill>
                        </a:rPr>
                        <a:t>Chess AI, assembly-line robot</a:t>
                      </a:r>
                    </a:p>
                  </a:txBody>
                  <a:tcPr marL="113129" marR="68564" marT="87022" marB="87022" anchor="ctr"/>
                </a:tc>
                <a:extLst>
                  <a:ext uri="{0D108BD9-81ED-4DB2-BD59-A6C34878D82A}">
                    <a16:rowId xmlns:a16="http://schemas.microsoft.com/office/drawing/2014/main" val="1493638448"/>
                  </a:ext>
                </a:extLst>
              </a:tr>
              <a:tr h="614957">
                <a:tc vMerge="1">
                  <a:txBody>
                    <a:bodyPr/>
                    <a:lstStyle/>
                    <a:p>
                      <a:pPr>
                        <a:buNone/>
                      </a:pPr>
                      <a:endParaRPr lang="en-IN" sz="2000" cap="none" spc="0" dirty="0">
                        <a:solidFill>
                          <a:schemeClr val="tx1"/>
                        </a:solidFill>
                      </a:endParaRPr>
                    </a:p>
                  </a:txBody>
                  <a:tcPr marL="113129" marR="68564" marT="87022" marB="87022"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IN" sz="2000" b="1" cap="none" spc="0">
                          <a:solidFill>
                            <a:schemeClr val="tx1"/>
                          </a:solidFill>
                        </a:rPr>
                        <a:t>Dynamic Environment</a:t>
                      </a:r>
                      <a:endParaRPr lang="en-IN" sz="2000" cap="none" spc="0">
                        <a:solidFill>
                          <a:schemeClr val="tx1"/>
                        </a:solidFill>
                      </a:endParaRPr>
                    </a:p>
                  </a:txBody>
                  <a:tcPr marL="113129" marR="68564" marT="87022" marB="87022" anchor="ctr"/>
                </a:tc>
                <a:tc>
                  <a:txBody>
                    <a:bodyPr/>
                    <a:lstStyle/>
                    <a:p>
                      <a:pPr>
                        <a:buNone/>
                      </a:pPr>
                      <a:r>
                        <a:rPr lang="en-US" sz="2000" cap="none" spc="0" dirty="0">
                          <a:solidFill>
                            <a:schemeClr val="tx1"/>
                          </a:solidFill>
                        </a:rPr>
                        <a:t>Adapt to changing, unpredictable conditions.</a:t>
                      </a:r>
                    </a:p>
                  </a:txBody>
                  <a:tcPr marL="113129" marR="68564" marT="87022" marB="87022" anchor="ctr"/>
                </a:tc>
                <a:tc>
                  <a:txBody>
                    <a:bodyPr/>
                    <a:lstStyle/>
                    <a:p>
                      <a:pPr>
                        <a:buNone/>
                      </a:pPr>
                      <a:r>
                        <a:rPr lang="en-US" sz="2000" cap="none" spc="0">
                          <a:solidFill>
                            <a:schemeClr val="tx1"/>
                          </a:solidFill>
                        </a:rPr>
                        <a:t>Stock trading bot, autonomous drone</a:t>
                      </a:r>
                    </a:p>
                  </a:txBody>
                  <a:tcPr marL="113129" marR="68564" marT="87022" marB="87022" anchor="ctr"/>
                </a:tc>
                <a:extLst>
                  <a:ext uri="{0D108BD9-81ED-4DB2-BD59-A6C34878D82A}">
                    <a16:rowId xmlns:a16="http://schemas.microsoft.com/office/drawing/2014/main" val="3866489087"/>
                  </a:ext>
                </a:extLst>
              </a:tr>
              <a:tr h="614957">
                <a:tc rowSpan="2">
                  <a:txBody>
                    <a:bodyPr/>
                    <a:lstStyle/>
                    <a:p>
                      <a:pPr>
                        <a:buNone/>
                      </a:pPr>
                      <a:r>
                        <a:rPr lang="en-IN" sz="2000" b="1" cap="none" spc="0" dirty="0">
                          <a:solidFill>
                            <a:schemeClr val="tx1"/>
                          </a:solidFill>
                        </a:rPr>
                        <a:t>Number of Agents</a:t>
                      </a:r>
                      <a:endParaRPr lang="en-IN" sz="2000" cap="none" spc="0" dirty="0">
                        <a:solidFill>
                          <a:schemeClr val="tx1"/>
                        </a:solidFill>
                      </a:endParaRPr>
                    </a:p>
                  </a:txBody>
                  <a:tcPr marL="113129" marR="68564" marT="87022" marB="87022" anchor="ctr"/>
                </a:tc>
                <a:tc>
                  <a:txBody>
                    <a:bodyPr/>
                    <a:lstStyle/>
                    <a:p>
                      <a:pPr>
                        <a:buNone/>
                      </a:pPr>
                      <a:r>
                        <a:rPr lang="en-IN" sz="2000" b="1" cap="none" spc="0">
                          <a:solidFill>
                            <a:schemeClr val="tx1"/>
                          </a:solidFill>
                        </a:rPr>
                        <a:t>Single-Agent System</a:t>
                      </a:r>
                      <a:endParaRPr lang="en-IN" sz="2000" cap="none" spc="0">
                        <a:solidFill>
                          <a:schemeClr val="tx1"/>
                        </a:solidFill>
                      </a:endParaRPr>
                    </a:p>
                  </a:txBody>
                  <a:tcPr marL="113129" marR="68564" marT="87022" marB="87022" anchor="ctr"/>
                </a:tc>
                <a:tc>
                  <a:txBody>
                    <a:bodyPr/>
                    <a:lstStyle/>
                    <a:p>
                      <a:pPr>
                        <a:buNone/>
                      </a:pPr>
                      <a:r>
                        <a:rPr lang="en-IN" sz="2000" cap="none" spc="0">
                          <a:solidFill>
                            <a:schemeClr val="tx1"/>
                          </a:solidFill>
                        </a:rPr>
                        <a:t>Works independently in isolation.</a:t>
                      </a:r>
                    </a:p>
                  </a:txBody>
                  <a:tcPr marL="113129" marR="68564" marT="87022" marB="87022" anchor="ctr"/>
                </a:tc>
                <a:tc>
                  <a:txBody>
                    <a:bodyPr/>
                    <a:lstStyle/>
                    <a:p>
                      <a:pPr>
                        <a:buNone/>
                      </a:pPr>
                      <a:r>
                        <a:rPr lang="en-IN" sz="2000" cap="none" spc="0">
                          <a:solidFill>
                            <a:schemeClr val="tx1"/>
                          </a:solidFill>
                        </a:rPr>
                        <a:t>Personal voice assistant (Siri, Alexa)</a:t>
                      </a:r>
                    </a:p>
                  </a:txBody>
                  <a:tcPr marL="113129" marR="68564" marT="87022" marB="87022" anchor="ctr"/>
                </a:tc>
                <a:extLst>
                  <a:ext uri="{0D108BD9-81ED-4DB2-BD59-A6C34878D82A}">
                    <a16:rowId xmlns:a16="http://schemas.microsoft.com/office/drawing/2014/main" val="3479873644"/>
                  </a:ext>
                </a:extLst>
              </a:tr>
              <a:tr h="818009">
                <a:tc vMerge="1">
                  <a:txBody>
                    <a:bodyPr/>
                    <a:lstStyle/>
                    <a:p>
                      <a:pPr>
                        <a:buNone/>
                      </a:pPr>
                      <a:endParaRPr lang="en-IN" sz="2000" cap="none" spc="0" dirty="0">
                        <a:solidFill>
                          <a:schemeClr val="tx1"/>
                        </a:solidFill>
                      </a:endParaRPr>
                    </a:p>
                  </a:txBody>
                  <a:tcPr marL="113129" marR="68564" marT="87022" marB="87022"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buNone/>
                      </a:pPr>
                      <a:r>
                        <a:rPr lang="en-IN" sz="2000" b="1" cap="none" spc="0">
                          <a:solidFill>
                            <a:schemeClr val="tx1"/>
                          </a:solidFill>
                        </a:rPr>
                        <a:t>Multi-Agent System</a:t>
                      </a:r>
                      <a:endParaRPr lang="en-IN" sz="2000" cap="none" spc="0">
                        <a:solidFill>
                          <a:schemeClr val="tx1"/>
                        </a:solidFill>
                      </a:endParaRPr>
                    </a:p>
                  </a:txBody>
                  <a:tcPr marL="113129" marR="68564" marT="87022" marB="87022" anchor="ctr"/>
                </a:tc>
                <a:tc>
                  <a:txBody>
                    <a:bodyPr/>
                    <a:lstStyle/>
                    <a:p>
                      <a:pPr>
                        <a:buNone/>
                      </a:pPr>
                      <a:r>
                        <a:rPr lang="en-US" sz="2000" cap="none" spc="0" dirty="0">
                          <a:solidFill>
                            <a:schemeClr val="tx1"/>
                          </a:solidFill>
                        </a:rPr>
                        <a:t>Multiple agents interact/cooperate/ compete within the same environment.</a:t>
                      </a:r>
                    </a:p>
                  </a:txBody>
                  <a:tcPr marL="113129" marR="68564" marT="87022" marB="87022" anchor="ctr"/>
                </a:tc>
                <a:tc>
                  <a:txBody>
                    <a:bodyPr/>
                    <a:lstStyle/>
                    <a:p>
                      <a:pPr>
                        <a:buNone/>
                      </a:pPr>
                      <a:r>
                        <a:rPr lang="en-US" sz="2000" cap="none" spc="0" dirty="0">
                          <a:solidFill>
                            <a:schemeClr val="tx1"/>
                          </a:solidFill>
                        </a:rPr>
                        <a:t>Swarm robotics, online multiplayer game AI</a:t>
                      </a:r>
                    </a:p>
                  </a:txBody>
                  <a:tcPr marL="113129" marR="68564" marT="87022" marB="87022" anchor="ctr"/>
                </a:tc>
                <a:extLst>
                  <a:ext uri="{0D108BD9-81ED-4DB2-BD59-A6C34878D82A}">
                    <a16:rowId xmlns:a16="http://schemas.microsoft.com/office/drawing/2014/main" val="3949248762"/>
                  </a:ext>
                </a:extLst>
              </a:tr>
            </a:tbl>
          </a:graphicData>
        </a:graphic>
      </p:graphicFrame>
    </p:spTree>
    <p:extLst>
      <p:ext uri="{BB962C8B-B14F-4D97-AF65-F5344CB8AC3E}">
        <p14:creationId xmlns:p14="http://schemas.microsoft.com/office/powerpoint/2010/main" val="3884323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B2583-E895-D405-13F2-30EAF3BE284C}"/>
              </a:ext>
            </a:extLst>
          </p:cNvPr>
          <p:cNvSpPr txBox="1"/>
          <p:nvPr/>
        </p:nvSpPr>
        <p:spPr>
          <a:xfrm>
            <a:off x="559903" y="665621"/>
            <a:ext cx="6625956" cy="630044"/>
          </a:xfrm>
          <a:prstGeom prst="rect">
            <a:avLst/>
          </a:prstGeom>
          <a:noFill/>
        </p:spPr>
        <p:txBody>
          <a:bodyPr wrap="square" rtlCol="0">
            <a:spAutoFit/>
          </a:bodyPr>
          <a:lstStyle/>
          <a:p>
            <a:r>
              <a:rPr lang="en-US" sz="3494" b="1" dirty="0">
                <a:solidFill>
                  <a:schemeClr val="accent1"/>
                </a:solidFill>
              </a:rPr>
              <a:t>Rules all AI agents must adhere to:</a:t>
            </a:r>
          </a:p>
        </p:txBody>
      </p:sp>
      <p:sp>
        <p:nvSpPr>
          <p:cNvPr id="3" name="TextBox 2">
            <a:extLst>
              <a:ext uri="{FF2B5EF4-FFF2-40B4-BE49-F238E27FC236}">
                <a16:creationId xmlns:a16="http://schemas.microsoft.com/office/drawing/2014/main" id="{AA8868BE-84B9-793E-88E3-8903CBB00285}"/>
              </a:ext>
            </a:extLst>
          </p:cNvPr>
          <p:cNvSpPr txBox="1"/>
          <p:nvPr/>
        </p:nvSpPr>
        <p:spPr>
          <a:xfrm>
            <a:off x="559903" y="1560798"/>
            <a:ext cx="12192968" cy="4446089"/>
          </a:xfrm>
          <a:prstGeom prst="rect">
            <a:avLst/>
          </a:prstGeom>
          <a:noFill/>
        </p:spPr>
        <p:txBody>
          <a:bodyPr wrap="square">
            <a:spAutoFit/>
          </a:bodyPr>
          <a:lstStyle/>
          <a:p>
            <a:pPr marL="457200" indent="-457200" algn="just">
              <a:spcBef>
                <a:spcPts val="200"/>
              </a:spcBef>
              <a:spcAft>
                <a:spcPts val="200"/>
              </a:spcAft>
              <a:buFont typeface="Arial" panose="020B0604020202020204" pitchFamily="34" charset="0"/>
              <a:buChar char="•"/>
            </a:pPr>
            <a:r>
              <a:rPr lang="en-US" sz="2621" b="1" dirty="0"/>
              <a:t>Perception Rule </a:t>
            </a:r>
            <a:r>
              <a:rPr lang="en-US" sz="2621" dirty="0"/>
              <a:t>– An agent must perceive its environment using sensors (e.g., camera, microphone).</a:t>
            </a:r>
          </a:p>
          <a:p>
            <a:pPr marL="457200" indent="-457200" algn="just">
              <a:spcBef>
                <a:spcPts val="200"/>
              </a:spcBef>
              <a:spcAft>
                <a:spcPts val="200"/>
              </a:spcAft>
              <a:buFont typeface="Arial" panose="020B0604020202020204" pitchFamily="34" charset="0"/>
              <a:buChar char="•"/>
            </a:pPr>
            <a:r>
              <a:rPr lang="en-US" sz="2621" b="1" dirty="0"/>
              <a:t>Decision-Making Rule </a:t>
            </a:r>
            <a:r>
              <a:rPr lang="en-US" sz="2621" dirty="0"/>
              <a:t>– Based on perceptions, it must choose an appropriate action.</a:t>
            </a:r>
          </a:p>
          <a:p>
            <a:pPr marL="457200" indent="-457200" algn="just">
              <a:spcBef>
                <a:spcPts val="200"/>
              </a:spcBef>
              <a:spcAft>
                <a:spcPts val="200"/>
              </a:spcAft>
              <a:buFont typeface="Arial" panose="020B0604020202020204" pitchFamily="34" charset="0"/>
              <a:buChar char="•"/>
            </a:pPr>
            <a:r>
              <a:rPr lang="en-US" sz="2621" b="1" dirty="0"/>
              <a:t>Action Rule </a:t>
            </a:r>
            <a:r>
              <a:rPr lang="en-US" sz="2621" dirty="0"/>
              <a:t>– Use actuators (motors, speakers, software commands) to act on the environment.</a:t>
            </a:r>
          </a:p>
          <a:p>
            <a:pPr marL="457200" indent="-457200" algn="just">
              <a:spcBef>
                <a:spcPts val="200"/>
              </a:spcBef>
              <a:spcAft>
                <a:spcPts val="200"/>
              </a:spcAft>
              <a:buFont typeface="Arial" panose="020B0604020202020204" pitchFamily="34" charset="0"/>
              <a:buChar char="•"/>
            </a:pPr>
            <a:r>
              <a:rPr lang="en-US" sz="2621" b="1" dirty="0"/>
              <a:t>Rationality Rule </a:t>
            </a:r>
            <a:r>
              <a:rPr lang="en-US" sz="2621" dirty="0"/>
              <a:t>– The agent should always act rationally, aiming to maximize performance or achieve its goals.</a:t>
            </a:r>
          </a:p>
          <a:p>
            <a:pPr marL="457200" indent="-457200" algn="just">
              <a:spcBef>
                <a:spcPts val="200"/>
              </a:spcBef>
              <a:spcAft>
                <a:spcPts val="200"/>
              </a:spcAft>
              <a:buFont typeface="Arial" panose="020B0604020202020204" pitchFamily="34" charset="0"/>
              <a:buChar char="•"/>
            </a:pPr>
            <a:r>
              <a:rPr lang="en-US" sz="2621" b="1" dirty="0"/>
              <a:t>Learning Rule </a:t>
            </a:r>
            <a:r>
              <a:rPr lang="en-US" sz="2621" dirty="0"/>
              <a:t>– Agents should improve over time by learning from feedback and past actions.</a:t>
            </a:r>
          </a:p>
          <a:p>
            <a:pPr algn="just">
              <a:spcBef>
                <a:spcPts val="655"/>
              </a:spcBef>
              <a:spcAft>
                <a:spcPts val="655"/>
              </a:spcAft>
            </a:pPr>
            <a:endParaRPr lang="en-US" sz="2621" dirty="0"/>
          </a:p>
        </p:txBody>
      </p:sp>
    </p:spTree>
    <p:extLst>
      <p:ext uri="{BB962C8B-B14F-4D97-AF65-F5344CB8AC3E}">
        <p14:creationId xmlns:p14="http://schemas.microsoft.com/office/powerpoint/2010/main" val="4106195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EA706-14F5-3EE9-D134-E9A3D361C8B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A1E302-7B08-6276-B7C3-19B662A9F247}"/>
              </a:ext>
            </a:extLst>
          </p:cNvPr>
          <p:cNvSpPr txBox="1"/>
          <p:nvPr/>
        </p:nvSpPr>
        <p:spPr>
          <a:xfrm>
            <a:off x="559903" y="665621"/>
            <a:ext cx="6625956" cy="630044"/>
          </a:xfrm>
          <a:prstGeom prst="rect">
            <a:avLst/>
          </a:prstGeom>
          <a:noFill/>
        </p:spPr>
        <p:txBody>
          <a:bodyPr wrap="square" rtlCol="0">
            <a:spAutoFit/>
          </a:bodyPr>
          <a:lstStyle/>
          <a:p>
            <a:r>
              <a:rPr lang="en-US" sz="3494" b="1" dirty="0">
                <a:solidFill>
                  <a:schemeClr val="accent1"/>
                </a:solidFill>
              </a:rPr>
              <a:t>Functions of AI Agents</a:t>
            </a:r>
          </a:p>
        </p:txBody>
      </p:sp>
      <p:sp>
        <p:nvSpPr>
          <p:cNvPr id="3" name="TextBox 2">
            <a:extLst>
              <a:ext uri="{FF2B5EF4-FFF2-40B4-BE49-F238E27FC236}">
                <a16:creationId xmlns:a16="http://schemas.microsoft.com/office/drawing/2014/main" id="{05B9C6B0-B0DA-07C0-EC3A-42BE324E5DD5}"/>
              </a:ext>
            </a:extLst>
          </p:cNvPr>
          <p:cNvSpPr txBox="1"/>
          <p:nvPr/>
        </p:nvSpPr>
        <p:spPr>
          <a:xfrm>
            <a:off x="559902" y="1560798"/>
            <a:ext cx="12592571" cy="5848396"/>
          </a:xfrm>
          <a:prstGeom prst="rect">
            <a:avLst/>
          </a:prstGeom>
          <a:noFill/>
        </p:spPr>
        <p:txBody>
          <a:bodyPr wrap="square">
            <a:spAutoFit/>
          </a:bodyPr>
          <a:lstStyle/>
          <a:p>
            <a:pPr marL="457200" indent="-457200" algn="just">
              <a:spcBef>
                <a:spcPts val="200"/>
              </a:spcBef>
              <a:spcAft>
                <a:spcPts val="200"/>
              </a:spcAft>
              <a:buFont typeface="Arial" panose="020B0604020202020204" pitchFamily="34" charset="0"/>
              <a:buChar char="•"/>
            </a:pPr>
            <a:r>
              <a:rPr lang="en-US" sz="2621" b="1" dirty="0"/>
              <a:t>Autonomy</a:t>
            </a:r>
            <a:r>
              <a:rPr lang="en-US" sz="2621" dirty="0"/>
              <a:t> – Operate without continuous human intervention.</a:t>
            </a:r>
          </a:p>
          <a:p>
            <a:pPr marL="457200" indent="-457200" algn="just">
              <a:spcBef>
                <a:spcPts val="200"/>
              </a:spcBef>
              <a:spcAft>
                <a:spcPts val="200"/>
              </a:spcAft>
              <a:buFont typeface="Arial" panose="020B0604020202020204" pitchFamily="34" charset="0"/>
              <a:buChar char="•"/>
            </a:pPr>
            <a:r>
              <a:rPr lang="en-US" sz="2621" b="1" dirty="0"/>
              <a:t>Goal-Oriented Behavior </a:t>
            </a:r>
            <a:r>
              <a:rPr lang="en-US" sz="2621" dirty="0"/>
              <a:t>– Work towards defined goals (e.g., deliver package, answer query).</a:t>
            </a:r>
          </a:p>
          <a:p>
            <a:pPr marL="457200" indent="-457200" algn="just">
              <a:spcBef>
                <a:spcPts val="200"/>
              </a:spcBef>
              <a:spcAft>
                <a:spcPts val="200"/>
              </a:spcAft>
              <a:buFont typeface="Arial" panose="020B0604020202020204" pitchFamily="34" charset="0"/>
              <a:buChar char="•"/>
            </a:pPr>
            <a:r>
              <a:rPr lang="en-US" sz="2621" b="1" dirty="0"/>
              <a:t>Adaptability</a:t>
            </a:r>
            <a:r>
              <a:rPr lang="en-US" sz="2621" dirty="0"/>
              <a:t> – Adjust actions based on changes in the environment.</a:t>
            </a:r>
          </a:p>
          <a:p>
            <a:pPr marL="457200" indent="-457200" algn="just">
              <a:spcBef>
                <a:spcPts val="200"/>
              </a:spcBef>
              <a:spcAft>
                <a:spcPts val="200"/>
              </a:spcAft>
              <a:buFont typeface="Arial" panose="020B0604020202020204" pitchFamily="34" charset="0"/>
              <a:buChar char="•"/>
            </a:pPr>
            <a:r>
              <a:rPr lang="en-US" sz="2621" b="1" dirty="0"/>
              <a:t>Interaction</a:t>
            </a:r>
            <a:r>
              <a:rPr lang="en-US" sz="2621" dirty="0"/>
              <a:t> – Communicate with humans or other agents when needed.</a:t>
            </a:r>
          </a:p>
          <a:p>
            <a:pPr marL="457200" indent="-457200" algn="just">
              <a:spcBef>
                <a:spcPts val="200"/>
              </a:spcBef>
              <a:spcAft>
                <a:spcPts val="200"/>
              </a:spcAft>
              <a:buFont typeface="Arial" panose="020B0604020202020204" pitchFamily="34" charset="0"/>
              <a:buChar char="•"/>
            </a:pPr>
            <a:r>
              <a:rPr lang="en-US" sz="2621" b="1" dirty="0"/>
              <a:t>Optimization </a:t>
            </a:r>
            <a:r>
              <a:rPr lang="en-US" sz="2621" dirty="0"/>
              <a:t>– Find efficient solutions, balancing accuracy, cost, time, and resources.</a:t>
            </a:r>
          </a:p>
          <a:p>
            <a:pPr marL="457200" indent="-457200" algn="just">
              <a:spcBef>
                <a:spcPts val="200"/>
              </a:spcBef>
              <a:spcAft>
                <a:spcPts val="200"/>
              </a:spcAft>
              <a:buFont typeface="Arial" panose="020B0604020202020204" pitchFamily="34" charset="0"/>
              <a:buChar char="•"/>
            </a:pPr>
            <a:r>
              <a:rPr lang="en-US" sz="2621" b="1" dirty="0"/>
              <a:t>Decision Support </a:t>
            </a:r>
            <a:r>
              <a:rPr lang="en-US" sz="2621" dirty="0"/>
              <a:t>– Assist humans in decision-making (e.g., medical diagnosis systems).</a:t>
            </a:r>
          </a:p>
          <a:p>
            <a:pPr marL="457200" indent="-457200" algn="just">
              <a:spcBef>
                <a:spcPts val="200"/>
              </a:spcBef>
              <a:spcAft>
                <a:spcPts val="200"/>
              </a:spcAft>
              <a:buFont typeface="Arial" panose="020B0604020202020204" pitchFamily="34" charset="0"/>
              <a:buChar char="•"/>
            </a:pPr>
            <a:r>
              <a:rPr lang="en-US" sz="2621" b="1" dirty="0"/>
              <a:t>Learning &amp; Improvement – </a:t>
            </a:r>
            <a:endParaRPr lang="en-US" sz="2621" dirty="0"/>
          </a:p>
          <a:p>
            <a:pPr marL="457200" indent="-457200" algn="just">
              <a:spcBef>
                <a:spcPts val="200"/>
              </a:spcBef>
              <a:spcAft>
                <a:spcPts val="200"/>
              </a:spcAft>
              <a:buFont typeface="Arial" panose="020B0604020202020204" pitchFamily="34" charset="0"/>
              <a:buChar char="•"/>
            </a:pPr>
            <a:endParaRPr lang="en-US" sz="2621" dirty="0"/>
          </a:p>
          <a:p>
            <a:pPr algn="just">
              <a:spcBef>
                <a:spcPts val="200"/>
              </a:spcBef>
              <a:spcAft>
                <a:spcPts val="200"/>
              </a:spcAft>
            </a:pPr>
            <a:r>
              <a:rPr lang="en-US" sz="2621" b="1" dirty="0"/>
              <a:t>A voice assistant (Alexa):</a:t>
            </a:r>
          </a:p>
          <a:p>
            <a:pPr marL="312010" indent="-312010" algn="just">
              <a:spcBef>
                <a:spcPts val="200"/>
              </a:spcBef>
              <a:spcAft>
                <a:spcPts val="200"/>
              </a:spcAft>
              <a:buFont typeface="Wingdings" panose="05000000000000000000" pitchFamily="2" charset="2"/>
              <a:buChar char="Ø"/>
            </a:pPr>
            <a:r>
              <a:rPr lang="en-US" sz="2621" dirty="0"/>
              <a:t>Rules → Listen (sensor), process speech (decision), respond with audio (actuator).</a:t>
            </a:r>
          </a:p>
          <a:p>
            <a:pPr marL="312010" indent="-312010" algn="just">
              <a:spcBef>
                <a:spcPts val="200"/>
              </a:spcBef>
              <a:spcAft>
                <a:spcPts val="200"/>
              </a:spcAft>
              <a:buFont typeface="Wingdings" panose="05000000000000000000" pitchFamily="2" charset="2"/>
              <a:buChar char="Ø"/>
            </a:pPr>
            <a:r>
              <a:rPr lang="en-US" sz="2621" dirty="0"/>
              <a:t>Functions → Works autonomously, adapts to accents, helps users with reminders, learns preferences.</a:t>
            </a:r>
            <a:endParaRPr lang="en-IN" sz="2621" dirty="0"/>
          </a:p>
        </p:txBody>
      </p:sp>
    </p:spTree>
    <p:extLst>
      <p:ext uri="{BB962C8B-B14F-4D97-AF65-F5344CB8AC3E}">
        <p14:creationId xmlns:p14="http://schemas.microsoft.com/office/powerpoint/2010/main" val="4157755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DB2583-E895-D405-13F2-30EAF3BE284C}"/>
              </a:ext>
            </a:extLst>
          </p:cNvPr>
          <p:cNvSpPr txBox="1"/>
          <p:nvPr/>
        </p:nvSpPr>
        <p:spPr>
          <a:xfrm>
            <a:off x="559902" y="523119"/>
            <a:ext cx="11256045" cy="1537087"/>
          </a:xfrm>
          <a:prstGeom prst="rect">
            <a:avLst/>
          </a:prstGeom>
          <a:noFill/>
        </p:spPr>
        <p:txBody>
          <a:bodyPr wrap="square" rtlCol="0">
            <a:spAutoFit/>
          </a:bodyPr>
          <a:lstStyle/>
          <a:p>
            <a:r>
              <a:rPr lang="en-US" sz="3494" b="1" dirty="0">
                <a:solidFill>
                  <a:schemeClr val="accent1"/>
                </a:solidFill>
              </a:rPr>
              <a:t>Types of Agents in AI: </a:t>
            </a:r>
          </a:p>
          <a:p>
            <a:r>
              <a:rPr lang="en-US" sz="2400" b="1" dirty="0">
                <a:solidFill>
                  <a:srgbClr val="FF0000"/>
                </a:solidFill>
              </a:rPr>
              <a:t>Study from this link : </a:t>
            </a:r>
            <a:r>
              <a:rPr lang="en-US" sz="2400" b="1" dirty="0">
                <a:solidFill>
                  <a:srgbClr val="FF0000"/>
                </a:solidFill>
                <a:hlinkClick r:id="rId2">
                  <a:extLst>
                    <a:ext uri="{A12FA001-AC4F-418D-AE19-62706E023703}">
                      <ahyp:hlinkClr xmlns:ahyp="http://schemas.microsoft.com/office/drawing/2018/hyperlinkcolor" val="tx"/>
                    </a:ext>
                  </a:extLst>
                </a:hlinkClick>
              </a:rPr>
              <a:t>https://www.geeksforgeeks.org/agents-artificial-intelligence/</a:t>
            </a:r>
            <a:endParaRPr lang="en-US" sz="2400" b="1" dirty="0">
              <a:solidFill>
                <a:srgbClr val="FF0000"/>
              </a:solidFill>
            </a:endParaRPr>
          </a:p>
          <a:p>
            <a:endParaRPr lang="en-US" sz="3494" b="1" dirty="0">
              <a:solidFill>
                <a:schemeClr val="accent1"/>
              </a:solidFill>
            </a:endParaRPr>
          </a:p>
        </p:txBody>
      </p:sp>
      <p:pic>
        <p:nvPicPr>
          <p:cNvPr id="2" name="Picture 1">
            <a:extLst>
              <a:ext uri="{FF2B5EF4-FFF2-40B4-BE49-F238E27FC236}">
                <a16:creationId xmlns:a16="http://schemas.microsoft.com/office/drawing/2014/main" id="{43191626-3DAC-D0DE-5424-1DF48395FFB2}"/>
              </a:ext>
            </a:extLst>
          </p:cNvPr>
          <p:cNvPicPr>
            <a:picLocks noChangeAspect="1"/>
          </p:cNvPicPr>
          <p:nvPr/>
        </p:nvPicPr>
        <p:blipFill rotWithShape="1">
          <a:blip r:embed="rId3"/>
          <a:srcRect r="13994" b="5598"/>
          <a:stretch/>
        </p:blipFill>
        <p:spPr>
          <a:xfrm>
            <a:off x="2164834" y="1882459"/>
            <a:ext cx="7120444" cy="4940157"/>
          </a:xfrm>
          <a:prstGeom prst="rect">
            <a:avLst/>
          </a:prstGeom>
        </p:spPr>
      </p:pic>
    </p:spTree>
    <p:extLst>
      <p:ext uri="{BB962C8B-B14F-4D97-AF65-F5344CB8AC3E}">
        <p14:creationId xmlns:p14="http://schemas.microsoft.com/office/powerpoint/2010/main" val="3966472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868BE-84B9-793E-88E3-8903CBB00285}"/>
              </a:ext>
            </a:extLst>
          </p:cNvPr>
          <p:cNvSpPr txBox="1"/>
          <p:nvPr/>
        </p:nvSpPr>
        <p:spPr>
          <a:xfrm>
            <a:off x="559903" y="1122093"/>
            <a:ext cx="12192968" cy="6727483"/>
          </a:xfrm>
          <a:prstGeom prst="rect">
            <a:avLst/>
          </a:prstGeom>
          <a:noFill/>
        </p:spPr>
        <p:txBody>
          <a:bodyPr wrap="square">
            <a:spAutoFit/>
          </a:bodyPr>
          <a:lstStyle/>
          <a:p>
            <a:pPr algn="just">
              <a:spcBef>
                <a:spcPts val="655"/>
              </a:spcBef>
              <a:spcAft>
                <a:spcPts val="655"/>
              </a:spcAft>
            </a:pPr>
            <a:r>
              <a:rPr lang="en-US" sz="2621" dirty="0"/>
              <a:t>1. </a:t>
            </a:r>
            <a:r>
              <a:rPr lang="en-US" sz="2621" b="1" dirty="0"/>
              <a:t>Simple Reflex Agents</a:t>
            </a:r>
          </a:p>
          <a:p>
            <a:pPr marL="457200" indent="-457200" algn="just">
              <a:spcBef>
                <a:spcPts val="655"/>
              </a:spcBef>
              <a:spcAft>
                <a:spcPts val="655"/>
              </a:spcAft>
              <a:buFont typeface="Arial" panose="020B0604020202020204" pitchFamily="34" charset="0"/>
              <a:buChar char="•"/>
            </a:pPr>
            <a:r>
              <a:rPr lang="en-US" sz="2621" dirty="0"/>
              <a:t>Work only on condition–action rules (“if this → then that”).</a:t>
            </a:r>
          </a:p>
          <a:p>
            <a:pPr marL="457200" indent="-457200" algn="just">
              <a:spcBef>
                <a:spcPts val="655"/>
              </a:spcBef>
              <a:spcAft>
                <a:spcPts val="655"/>
              </a:spcAft>
              <a:buFont typeface="Arial" panose="020B0604020202020204" pitchFamily="34" charset="0"/>
              <a:buChar char="•"/>
            </a:pPr>
            <a:r>
              <a:rPr lang="en-US" sz="2621" dirty="0"/>
              <a:t>No memory of the past.</a:t>
            </a:r>
          </a:p>
          <a:p>
            <a:pPr marL="457200" indent="-457200" algn="just">
              <a:spcBef>
                <a:spcPts val="655"/>
              </a:spcBef>
              <a:spcAft>
                <a:spcPts val="655"/>
              </a:spcAft>
              <a:buFont typeface="Arial" panose="020B0604020202020204" pitchFamily="34" charset="0"/>
              <a:buChar char="•"/>
            </a:pPr>
            <a:r>
              <a:rPr lang="en-US" sz="2621" dirty="0"/>
              <a:t>Example: A thermostat – if temperature &lt; 20°C, then turn heater ON.</a:t>
            </a:r>
          </a:p>
          <a:p>
            <a:pPr marL="457200" indent="-457200" algn="just">
              <a:spcBef>
                <a:spcPts val="655"/>
              </a:spcBef>
              <a:spcAft>
                <a:spcPts val="655"/>
              </a:spcAft>
              <a:buFont typeface="Arial" panose="020B0604020202020204" pitchFamily="34" charset="0"/>
              <a:buChar char="•"/>
            </a:pPr>
            <a:r>
              <a:rPr lang="en-US" sz="2621" dirty="0"/>
              <a:t>Limitation: Can’t handle complex scenarios.</a:t>
            </a:r>
          </a:p>
          <a:p>
            <a:pPr marL="457200" indent="-457200" algn="just">
              <a:spcBef>
                <a:spcPts val="655"/>
              </a:spcBef>
              <a:spcAft>
                <a:spcPts val="655"/>
              </a:spcAft>
              <a:buFont typeface="Arial" panose="020B0604020202020204" pitchFamily="34" charset="0"/>
              <a:buChar char="•"/>
            </a:pPr>
            <a:endParaRPr lang="en-US" sz="2621" dirty="0"/>
          </a:p>
          <a:p>
            <a:pPr algn="just">
              <a:spcBef>
                <a:spcPts val="655"/>
              </a:spcBef>
              <a:spcAft>
                <a:spcPts val="655"/>
              </a:spcAft>
            </a:pPr>
            <a:r>
              <a:rPr lang="en-US" sz="2621" dirty="0"/>
              <a:t>2. </a:t>
            </a:r>
            <a:r>
              <a:rPr lang="en-US" sz="2621" b="1" dirty="0"/>
              <a:t>Model-Based Reflex Agents</a:t>
            </a:r>
          </a:p>
          <a:p>
            <a:pPr marL="457200" indent="-457200" algn="just">
              <a:spcBef>
                <a:spcPts val="655"/>
              </a:spcBef>
              <a:spcAft>
                <a:spcPts val="655"/>
              </a:spcAft>
              <a:buFont typeface="Arial" panose="020B0604020202020204" pitchFamily="34" charset="0"/>
              <a:buChar char="•"/>
            </a:pPr>
            <a:r>
              <a:rPr lang="en-US" sz="2621" dirty="0"/>
              <a:t>Have an internal model of the world to handle partially observable environments.</a:t>
            </a:r>
          </a:p>
          <a:p>
            <a:pPr marL="457200" indent="-457200" algn="just">
              <a:spcBef>
                <a:spcPts val="655"/>
              </a:spcBef>
              <a:spcAft>
                <a:spcPts val="655"/>
              </a:spcAft>
              <a:buFont typeface="Arial" panose="020B0604020202020204" pitchFamily="34" charset="0"/>
              <a:buChar char="•"/>
            </a:pPr>
            <a:r>
              <a:rPr lang="en-US" sz="2621" dirty="0"/>
              <a:t>They use memory to track what’s happening.</a:t>
            </a:r>
          </a:p>
          <a:p>
            <a:pPr marL="457200" indent="-457200" algn="just">
              <a:spcBef>
                <a:spcPts val="655"/>
              </a:spcBef>
              <a:spcAft>
                <a:spcPts val="655"/>
              </a:spcAft>
              <a:buFont typeface="Arial" panose="020B0604020202020204" pitchFamily="34" charset="0"/>
              <a:buChar char="•"/>
            </a:pPr>
            <a:r>
              <a:rPr lang="en-US" sz="2621" dirty="0"/>
              <a:t>Example: A robot vacuum cleaner remembers where it already cleaned and avoids repeating.</a:t>
            </a:r>
          </a:p>
          <a:p>
            <a:pPr marL="312010" indent="-312010" algn="just">
              <a:spcBef>
                <a:spcPts val="655"/>
              </a:spcBef>
              <a:spcAft>
                <a:spcPts val="655"/>
              </a:spcAft>
              <a:buFont typeface="Wingdings" panose="05000000000000000000" pitchFamily="2" charset="2"/>
              <a:buChar char="Ø"/>
            </a:pPr>
            <a:endParaRPr lang="en-US" sz="2621" b="1" dirty="0"/>
          </a:p>
        </p:txBody>
      </p:sp>
      <p:sp>
        <p:nvSpPr>
          <p:cNvPr id="12" name="TextBox 11">
            <a:extLst>
              <a:ext uri="{FF2B5EF4-FFF2-40B4-BE49-F238E27FC236}">
                <a16:creationId xmlns:a16="http://schemas.microsoft.com/office/drawing/2014/main" id="{A5326405-8B55-1460-50B6-F1FE89A4AAAF}"/>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Tree>
    <p:extLst>
      <p:ext uri="{BB962C8B-B14F-4D97-AF65-F5344CB8AC3E}">
        <p14:creationId xmlns:p14="http://schemas.microsoft.com/office/powerpoint/2010/main" val="370755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375" y="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5</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10" name="TextBox 9">
            <a:extLst>
              <a:ext uri="{FF2B5EF4-FFF2-40B4-BE49-F238E27FC236}">
                <a16:creationId xmlns:a16="http://schemas.microsoft.com/office/drawing/2014/main" id="{B2EC635B-D8A3-4A72-8304-20FFBA5D21A3}"/>
              </a:ext>
            </a:extLst>
          </p:cNvPr>
          <p:cNvSpPr txBox="1"/>
          <p:nvPr/>
        </p:nvSpPr>
        <p:spPr>
          <a:xfrm>
            <a:off x="988854" y="652408"/>
            <a:ext cx="10454766" cy="604931"/>
          </a:xfrm>
          <a:prstGeom prst="rect">
            <a:avLst/>
          </a:prstGeom>
          <a:noFill/>
        </p:spPr>
        <p:txBody>
          <a:bodyPr wrap="square" lIns="99843" tIns="49922" rIns="99843" bIns="49922" rtlCol="0" anchor="ctr">
            <a:spAutoFit/>
          </a:bodyPr>
          <a:lstStyle/>
          <a:p>
            <a:pPr algn="ctr"/>
            <a:r>
              <a:rPr lang="en-US" sz="3276" b="1" dirty="0">
                <a:solidFill>
                  <a:srgbClr val="46B0FA"/>
                </a:solidFill>
                <a:latin typeface="Arial"/>
                <a:cs typeface="Arial"/>
              </a:rPr>
              <a:t>What is </a:t>
            </a:r>
            <a:r>
              <a:rPr lang="en-IN" sz="3276" b="1" dirty="0">
                <a:solidFill>
                  <a:srgbClr val="46B0FA"/>
                </a:solidFill>
                <a:latin typeface="Arial"/>
                <a:cs typeface="Arial"/>
              </a:rPr>
              <a:t>Artificial Intelligence (AI)</a:t>
            </a:r>
          </a:p>
        </p:txBody>
      </p:sp>
      <p:pic>
        <p:nvPicPr>
          <p:cNvPr id="1026" name="Picture 2" descr="Red Question Mark Symbol PNG Images &amp; PSDs for Downloa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206" y="1491915"/>
            <a:ext cx="5715000" cy="478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9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F95C-8B0F-1D43-5D82-89B89EEAC2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30C0F1-6155-5901-0B0D-0B91214AAC30}"/>
              </a:ext>
            </a:extLst>
          </p:cNvPr>
          <p:cNvSpPr txBox="1"/>
          <p:nvPr/>
        </p:nvSpPr>
        <p:spPr>
          <a:xfrm>
            <a:off x="559903" y="1122093"/>
            <a:ext cx="12192968" cy="5382243"/>
          </a:xfrm>
          <a:prstGeom prst="rect">
            <a:avLst/>
          </a:prstGeom>
          <a:noFill/>
        </p:spPr>
        <p:txBody>
          <a:bodyPr wrap="square">
            <a:spAutoFit/>
          </a:bodyPr>
          <a:lstStyle/>
          <a:p>
            <a:pPr algn="just">
              <a:spcBef>
                <a:spcPts val="655"/>
              </a:spcBef>
              <a:spcAft>
                <a:spcPts val="655"/>
              </a:spcAft>
            </a:pPr>
            <a:r>
              <a:rPr lang="en-US" sz="2621" b="1" dirty="0"/>
              <a:t>3. Goal-Based Agents</a:t>
            </a:r>
          </a:p>
          <a:p>
            <a:pPr marL="457200" indent="-457200" algn="just">
              <a:spcBef>
                <a:spcPts val="655"/>
              </a:spcBef>
              <a:spcAft>
                <a:spcPts val="655"/>
              </a:spcAft>
              <a:buFont typeface="Arial" panose="020B0604020202020204" pitchFamily="34" charset="0"/>
              <a:buChar char="•"/>
            </a:pPr>
            <a:r>
              <a:rPr lang="en-US" sz="2621" dirty="0"/>
              <a:t>Make decisions by considering goals and planning actions to achieve them.</a:t>
            </a:r>
          </a:p>
          <a:p>
            <a:pPr marL="457200" indent="-457200" algn="just">
              <a:spcBef>
                <a:spcPts val="655"/>
              </a:spcBef>
              <a:spcAft>
                <a:spcPts val="655"/>
              </a:spcAft>
              <a:buFont typeface="Arial" panose="020B0604020202020204" pitchFamily="34" charset="0"/>
              <a:buChar char="•"/>
            </a:pPr>
            <a:r>
              <a:rPr lang="en-US" sz="2621" dirty="0"/>
              <a:t>More flexible than reflex agents.</a:t>
            </a:r>
          </a:p>
          <a:p>
            <a:pPr marL="457200" indent="-457200" algn="just">
              <a:spcBef>
                <a:spcPts val="655"/>
              </a:spcBef>
              <a:spcAft>
                <a:spcPts val="655"/>
              </a:spcAft>
              <a:buFont typeface="Arial" panose="020B0604020202020204" pitchFamily="34" charset="0"/>
              <a:buChar char="•"/>
            </a:pPr>
            <a:r>
              <a:rPr lang="en-US" sz="2621" dirty="0"/>
              <a:t>Example: A GPS navigation system – goal = reach destination, it calculates best route.</a:t>
            </a:r>
          </a:p>
          <a:p>
            <a:pPr marL="457200" indent="-457200" algn="just">
              <a:spcBef>
                <a:spcPts val="655"/>
              </a:spcBef>
              <a:spcAft>
                <a:spcPts val="655"/>
              </a:spcAft>
              <a:buFont typeface="Arial" panose="020B0604020202020204" pitchFamily="34" charset="0"/>
              <a:buChar char="•"/>
            </a:pPr>
            <a:endParaRPr lang="en-US" sz="2621" dirty="0"/>
          </a:p>
          <a:p>
            <a:pPr algn="just">
              <a:spcBef>
                <a:spcPts val="655"/>
              </a:spcBef>
              <a:spcAft>
                <a:spcPts val="655"/>
              </a:spcAft>
            </a:pPr>
            <a:r>
              <a:rPr lang="en-US" sz="2621" b="1" dirty="0"/>
              <a:t>4. Utility-Based Agents</a:t>
            </a:r>
          </a:p>
          <a:p>
            <a:pPr marL="457200" indent="-457200" algn="just">
              <a:spcBef>
                <a:spcPts val="655"/>
              </a:spcBef>
              <a:spcAft>
                <a:spcPts val="655"/>
              </a:spcAft>
              <a:buFont typeface="Arial" panose="020B0604020202020204" pitchFamily="34" charset="0"/>
              <a:buChar char="•"/>
            </a:pPr>
            <a:r>
              <a:rPr lang="en-US" sz="2621" dirty="0"/>
              <a:t>Not just about reaching a goal, but choosing the best possible action by maximizing a utility function (happiness, efficiency, profit, etc.).</a:t>
            </a:r>
          </a:p>
          <a:p>
            <a:pPr marL="457200" indent="-457200" algn="just">
              <a:spcBef>
                <a:spcPts val="655"/>
              </a:spcBef>
              <a:spcAft>
                <a:spcPts val="655"/>
              </a:spcAft>
              <a:buFont typeface="Arial" panose="020B0604020202020204" pitchFamily="34" charset="0"/>
              <a:buChar char="•"/>
            </a:pPr>
            <a:r>
              <a:rPr lang="en-US" sz="2621" dirty="0"/>
              <a:t>Example: A self-driving car choosing a route that balances speed, safety, and fuel efficiency.</a:t>
            </a:r>
          </a:p>
        </p:txBody>
      </p:sp>
      <p:sp>
        <p:nvSpPr>
          <p:cNvPr id="12" name="TextBox 11">
            <a:extLst>
              <a:ext uri="{FF2B5EF4-FFF2-40B4-BE49-F238E27FC236}">
                <a16:creationId xmlns:a16="http://schemas.microsoft.com/office/drawing/2014/main" id="{DB9A5D46-D40B-81B3-5C1F-8E57702F4B86}"/>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Tree>
    <p:extLst>
      <p:ext uri="{BB962C8B-B14F-4D97-AF65-F5344CB8AC3E}">
        <p14:creationId xmlns:p14="http://schemas.microsoft.com/office/powerpoint/2010/main" val="23641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3EE9C-D396-44BB-21D7-86CDC690DE6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271CF5-0CB1-EA89-D646-D537231C8772}"/>
              </a:ext>
            </a:extLst>
          </p:cNvPr>
          <p:cNvSpPr txBox="1"/>
          <p:nvPr/>
        </p:nvSpPr>
        <p:spPr>
          <a:xfrm>
            <a:off x="559903" y="1122093"/>
            <a:ext cx="12626708" cy="6156814"/>
          </a:xfrm>
          <a:prstGeom prst="rect">
            <a:avLst/>
          </a:prstGeom>
          <a:noFill/>
        </p:spPr>
        <p:txBody>
          <a:bodyPr wrap="square">
            <a:spAutoFit/>
          </a:bodyPr>
          <a:lstStyle/>
          <a:p>
            <a:pPr algn="just">
              <a:spcBef>
                <a:spcPts val="655"/>
              </a:spcBef>
              <a:spcAft>
                <a:spcPts val="655"/>
              </a:spcAft>
            </a:pPr>
            <a:r>
              <a:rPr lang="en-US" sz="2621" b="1" dirty="0"/>
              <a:t>5. Learning Agents</a:t>
            </a:r>
          </a:p>
          <a:p>
            <a:pPr marL="457200" indent="-457200" algn="just">
              <a:spcBef>
                <a:spcPts val="655"/>
              </a:spcBef>
              <a:spcAft>
                <a:spcPts val="655"/>
              </a:spcAft>
              <a:buFont typeface="Arial" panose="020B0604020202020204" pitchFamily="34" charset="0"/>
              <a:buChar char="•"/>
            </a:pPr>
            <a:r>
              <a:rPr lang="en-US" sz="2621" dirty="0"/>
              <a:t>Improve performance over time by learning from past actions and feedback.</a:t>
            </a:r>
          </a:p>
          <a:p>
            <a:pPr marL="457200" indent="-457200" algn="just">
              <a:spcBef>
                <a:spcPts val="655"/>
              </a:spcBef>
              <a:spcAft>
                <a:spcPts val="655"/>
              </a:spcAft>
              <a:buFont typeface="Arial" panose="020B0604020202020204" pitchFamily="34" charset="0"/>
              <a:buChar char="•"/>
            </a:pPr>
            <a:r>
              <a:rPr lang="en-US" sz="2621" dirty="0"/>
              <a:t>Have four components: learning element, critic, performance element, and problem generator.</a:t>
            </a:r>
          </a:p>
          <a:p>
            <a:pPr marL="457200" indent="-457200" algn="just">
              <a:spcBef>
                <a:spcPts val="655"/>
              </a:spcBef>
              <a:spcAft>
                <a:spcPts val="655"/>
              </a:spcAft>
              <a:buFont typeface="Arial" panose="020B0604020202020204" pitchFamily="34" charset="0"/>
              <a:buChar char="•"/>
            </a:pPr>
            <a:r>
              <a:rPr lang="en-US" sz="2621" dirty="0"/>
              <a:t>Example: A recommendation system (like Netflix or YouTube) improves suggestions based on your watching habits.</a:t>
            </a:r>
          </a:p>
          <a:p>
            <a:r>
              <a:rPr lang="en-US" sz="2800" b="1" dirty="0"/>
              <a:t>Simple Analogy </a:t>
            </a:r>
          </a:p>
          <a:p>
            <a:pPr marL="514350" indent="-514350">
              <a:buFont typeface="+mj-lt"/>
              <a:buAutoNum type="arabicPeriod"/>
            </a:pPr>
            <a:r>
              <a:rPr lang="en-US" sz="2800" b="1" dirty="0"/>
              <a:t>Reflex Agent</a:t>
            </a:r>
            <a:r>
              <a:rPr lang="en-US" sz="2800" dirty="0"/>
              <a:t> → Student who answers only from rote memory.</a:t>
            </a:r>
          </a:p>
          <a:p>
            <a:pPr marL="514350" indent="-514350">
              <a:buFont typeface="+mj-lt"/>
              <a:buAutoNum type="arabicPeriod"/>
            </a:pPr>
            <a:r>
              <a:rPr lang="en-US" sz="2800" b="1" dirty="0"/>
              <a:t>Model-Based</a:t>
            </a:r>
            <a:r>
              <a:rPr lang="en-US" sz="2800" dirty="0"/>
              <a:t> → Student who remembers past lessons while answering.</a:t>
            </a:r>
          </a:p>
          <a:p>
            <a:pPr marL="514350" indent="-514350">
              <a:buFont typeface="+mj-lt"/>
              <a:buAutoNum type="arabicPeriod"/>
            </a:pPr>
            <a:r>
              <a:rPr lang="en-US" sz="2800" b="1" dirty="0"/>
              <a:t>Goal-Based</a:t>
            </a:r>
            <a:r>
              <a:rPr lang="en-US" sz="2800" dirty="0"/>
              <a:t> → Student aiming to score high by solving carefully.</a:t>
            </a:r>
          </a:p>
          <a:p>
            <a:pPr marL="514350" indent="-514350">
              <a:buFont typeface="+mj-lt"/>
              <a:buAutoNum type="arabicPeriod"/>
            </a:pPr>
            <a:r>
              <a:rPr lang="en-US" sz="2800" b="1" dirty="0"/>
              <a:t>Utility-Based</a:t>
            </a:r>
            <a:r>
              <a:rPr lang="en-US" sz="2800" dirty="0"/>
              <a:t> → Student balancing high marks </a:t>
            </a:r>
            <a:r>
              <a:rPr lang="en-US" sz="2800" b="1" dirty="0"/>
              <a:t>and</a:t>
            </a:r>
            <a:r>
              <a:rPr lang="en-US" sz="2800" dirty="0"/>
              <a:t> finishing exam on time.</a:t>
            </a:r>
          </a:p>
          <a:p>
            <a:pPr marL="514350" indent="-514350">
              <a:buFont typeface="+mj-lt"/>
              <a:buAutoNum type="arabicPeriod"/>
            </a:pPr>
            <a:r>
              <a:rPr lang="en-US" sz="2800" b="1" dirty="0"/>
              <a:t>Learning Agent</a:t>
            </a:r>
            <a:r>
              <a:rPr lang="en-US" sz="2800" dirty="0"/>
              <a:t> → Student who learns from mistakes and does better in the next test.</a:t>
            </a:r>
          </a:p>
        </p:txBody>
      </p:sp>
      <p:sp>
        <p:nvSpPr>
          <p:cNvPr id="12" name="TextBox 11">
            <a:extLst>
              <a:ext uri="{FF2B5EF4-FFF2-40B4-BE49-F238E27FC236}">
                <a16:creationId xmlns:a16="http://schemas.microsoft.com/office/drawing/2014/main" id="{B466CC52-DD9B-CD95-085B-B06B3A1F584F}"/>
              </a:ext>
            </a:extLst>
          </p:cNvPr>
          <p:cNvSpPr txBox="1"/>
          <p:nvPr/>
        </p:nvSpPr>
        <p:spPr>
          <a:xfrm>
            <a:off x="544776" y="317682"/>
            <a:ext cx="6625956" cy="630044"/>
          </a:xfrm>
          <a:prstGeom prst="rect">
            <a:avLst/>
          </a:prstGeom>
          <a:noFill/>
        </p:spPr>
        <p:txBody>
          <a:bodyPr wrap="square" rtlCol="0">
            <a:spAutoFit/>
          </a:bodyPr>
          <a:lstStyle/>
          <a:p>
            <a:r>
              <a:rPr lang="en-US" sz="3494" b="1" dirty="0">
                <a:solidFill>
                  <a:schemeClr val="accent1"/>
                </a:solidFill>
              </a:rPr>
              <a:t>Agents/Intelligent Agents</a:t>
            </a:r>
          </a:p>
        </p:txBody>
      </p:sp>
    </p:spTree>
    <p:extLst>
      <p:ext uri="{BB962C8B-B14F-4D97-AF65-F5344CB8AC3E}">
        <p14:creationId xmlns:p14="http://schemas.microsoft.com/office/powerpoint/2010/main" val="4234125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52</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6" name="Title 1"/>
          <p:cNvSpPr>
            <a:spLocks noGrp="1"/>
          </p:cNvSpPr>
          <p:nvPr>
            <p:ph type="title"/>
          </p:nvPr>
        </p:nvSpPr>
        <p:spPr>
          <a:xfrm>
            <a:off x="915405" y="398681"/>
            <a:ext cx="11481964" cy="945732"/>
          </a:xfrm>
        </p:spPr>
        <p:txBody>
          <a:bodyPr>
            <a:normAutofit/>
          </a:bodyPr>
          <a:lstStyle/>
          <a:p>
            <a:pPr algn="ctr"/>
            <a:r>
              <a:rPr lang="en-US" sz="3931" b="1" dirty="0">
                <a:solidFill>
                  <a:srgbClr val="00B0F0"/>
                </a:solidFill>
                <a:latin typeface="Arial" panose="020B0604020202020204" pitchFamily="34" charset="0"/>
                <a:cs typeface="Arial" panose="020B0604020202020204" pitchFamily="34" charset="0"/>
              </a:rPr>
              <a:t>Advantages of AI</a:t>
            </a:r>
          </a:p>
        </p:txBody>
      </p:sp>
      <p:sp>
        <p:nvSpPr>
          <p:cNvPr id="7" name="Content Placeholder 2"/>
          <p:cNvSpPr txBox="1">
            <a:spLocks/>
          </p:cNvSpPr>
          <p:nvPr/>
        </p:nvSpPr>
        <p:spPr>
          <a:xfrm>
            <a:off x="422590" y="1543747"/>
            <a:ext cx="12728980" cy="4800154"/>
          </a:xfrm>
          <a:prstGeom prst="rect">
            <a:avLst/>
          </a:prstGeom>
        </p:spPr>
        <p:txBody>
          <a:bodyPr vert="horz" lIns="99843" tIns="49922" rIns="99843" bIns="499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65" b="1" dirty="0"/>
              <a:t>1. Efficiency and Productivity</a:t>
            </a:r>
            <a:endParaRPr lang="en-US" sz="1965" dirty="0"/>
          </a:p>
          <a:p>
            <a:pPr lvl="1"/>
            <a:r>
              <a:rPr lang="en-US" sz="1965" b="1" dirty="0"/>
              <a:t>Automation of Routine Tasks:</a:t>
            </a:r>
            <a:r>
              <a:rPr lang="en-US" sz="1965" dirty="0"/>
              <a:t> AI can automate repetitive tasks, freeing up human workers to focus on more complex and creative activities.</a:t>
            </a:r>
          </a:p>
          <a:p>
            <a:pPr lvl="1"/>
            <a:r>
              <a:rPr lang="en-US" sz="1965" b="1" dirty="0"/>
              <a:t>24/7 Availability:</a:t>
            </a:r>
            <a:r>
              <a:rPr lang="en-US" sz="1965" dirty="0"/>
              <a:t> AI systems can operate continuously without fatigue, providing services and monitoring systems around the clock.</a:t>
            </a:r>
          </a:p>
          <a:p>
            <a:pPr marL="0" indent="0">
              <a:buNone/>
            </a:pPr>
            <a:r>
              <a:rPr lang="en-US" sz="1965" b="1" dirty="0"/>
              <a:t>2. Accuracy and Precision</a:t>
            </a:r>
            <a:endParaRPr lang="en-US" sz="1965" dirty="0"/>
          </a:p>
          <a:p>
            <a:pPr lvl="1"/>
            <a:r>
              <a:rPr lang="en-US" sz="1965" b="1" dirty="0"/>
              <a:t>Reduced Errors:</a:t>
            </a:r>
            <a:r>
              <a:rPr lang="en-US" sz="1965" dirty="0"/>
              <a:t> AI systems can process large amounts of data with high accuracy, reducing the likelihood of human errors.</a:t>
            </a:r>
          </a:p>
          <a:p>
            <a:pPr lvl="1"/>
            <a:r>
              <a:rPr lang="en-US" sz="1965" b="1" dirty="0"/>
              <a:t>Precision in Tasks:</a:t>
            </a:r>
            <a:r>
              <a:rPr lang="en-US" sz="1965" dirty="0"/>
              <a:t> In fields like medicine and manufacturing, AI can perform tasks with a level of precision unattainable by humans.</a:t>
            </a:r>
          </a:p>
          <a:p>
            <a:pPr marL="0" indent="0">
              <a:buNone/>
            </a:pPr>
            <a:r>
              <a:rPr lang="en-US" sz="1965" b="1" dirty="0"/>
              <a:t>3. Data Processing and Analysis</a:t>
            </a:r>
            <a:endParaRPr lang="en-US" sz="1965" dirty="0"/>
          </a:p>
          <a:p>
            <a:pPr lvl="1"/>
            <a:r>
              <a:rPr lang="en-US" sz="1965" b="1" dirty="0"/>
              <a:t>Big Data Insights:</a:t>
            </a:r>
            <a:r>
              <a:rPr lang="en-US" sz="1965" dirty="0"/>
              <a:t> AI can analyze vast datasets quickly, identifying patterns and trends that would be impossible for humans to discern.</a:t>
            </a:r>
          </a:p>
          <a:p>
            <a:pPr lvl="1"/>
            <a:r>
              <a:rPr lang="en-US" sz="1965" b="1" dirty="0"/>
              <a:t>Predictive Analytics:</a:t>
            </a:r>
            <a:r>
              <a:rPr lang="en-US" sz="1965" dirty="0"/>
              <a:t> AI systems can forecast future trends and outcomes, aiding in decision-making and strategic planning.</a:t>
            </a:r>
          </a:p>
        </p:txBody>
      </p:sp>
      <p:sp>
        <p:nvSpPr>
          <p:cNvPr id="9" name="Slide Number Placeholder 4"/>
          <p:cNvSpPr txBox="1">
            <a:spLocks/>
          </p:cNvSpPr>
          <p:nvPr/>
        </p:nvSpPr>
        <p:spPr>
          <a:xfrm>
            <a:off x="9402074" y="6940488"/>
            <a:ext cx="2995295" cy="398679"/>
          </a:xfrm>
          <a:prstGeom prst="rect">
            <a:avLst/>
          </a:prstGeom>
        </p:spPr>
        <p:txBody>
          <a:bodyPr vert="horz" lIns="99843" tIns="49922" rIns="99843" bIns="4992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z="1310"/>
              <a:pPr/>
              <a:t>52</a:t>
            </a:fld>
            <a:endParaRPr lang="en-US" sz="1310"/>
          </a:p>
        </p:txBody>
      </p:sp>
    </p:spTree>
    <p:extLst>
      <p:ext uri="{BB962C8B-B14F-4D97-AF65-F5344CB8AC3E}">
        <p14:creationId xmlns:p14="http://schemas.microsoft.com/office/powerpoint/2010/main" val="974806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53</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52518" y="1175108"/>
            <a:ext cx="12460172" cy="5535361"/>
          </a:xfrm>
          <a:prstGeom prst="rect">
            <a:avLst/>
          </a:prstGeom>
        </p:spPr>
        <p:txBody>
          <a:bodyPr wrap="square">
            <a:spAutoFit/>
          </a:bodyPr>
          <a:lstStyle/>
          <a:p>
            <a:r>
              <a:rPr lang="en-US" sz="1965" b="1" dirty="0"/>
              <a:t>4. Innovation and Discovery</a:t>
            </a:r>
            <a:endParaRPr lang="en-US" sz="1965" dirty="0"/>
          </a:p>
          <a:p>
            <a:pPr lvl="1"/>
            <a:r>
              <a:rPr lang="en-US" sz="1965" b="1" dirty="0"/>
              <a:t>New Solutions:</a:t>
            </a:r>
            <a:r>
              <a:rPr lang="en-US" sz="1965" dirty="0"/>
              <a:t> AI can help discover new solutions to complex problems, such as drug discovery in pharmaceuticals and climate modeling.</a:t>
            </a:r>
          </a:p>
          <a:p>
            <a:pPr lvl="1"/>
            <a:r>
              <a:rPr lang="en-US" sz="1965" b="1" dirty="0"/>
              <a:t>Enhanced Creativity:</a:t>
            </a:r>
            <a:r>
              <a:rPr lang="en-US" sz="1965" dirty="0"/>
              <a:t> AI tools assist in creative fields by generating music, art, and content, pushing the boundaries of human creativity.</a:t>
            </a:r>
          </a:p>
          <a:p>
            <a:pPr lvl="1"/>
            <a:endParaRPr lang="en-US" sz="1965" dirty="0"/>
          </a:p>
          <a:p>
            <a:r>
              <a:rPr lang="en-US" sz="1965" b="1" dirty="0"/>
              <a:t>5. Cost Savings</a:t>
            </a:r>
            <a:endParaRPr lang="en-US" sz="1965" dirty="0"/>
          </a:p>
          <a:p>
            <a:pPr lvl="1"/>
            <a:r>
              <a:rPr lang="en-US" sz="1965" b="1" dirty="0"/>
              <a:t>Operational Efficiency:</a:t>
            </a:r>
            <a:r>
              <a:rPr lang="en-US" sz="1965" dirty="0"/>
              <a:t> By automating processes and optimizing operations, AI can significantly reduce costs for businesses.</a:t>
            </a:r>
          </a:p>
          <a:p>
            <a:pPr lvl="1"/>
            <a:r>
              <a:rPr lang="en-US" sz="1965" b="1" dirty="0"/>
              <a:t>Reduced Labor Costs:</a:t>
            </a:r>
            <a:r>
              <a:rPr lang="en-US" sz="1965" dirty="0"/>
              <a:t> AI can perform tasks that would otherwise require a large workforce, leading to labor cost savings.</a:t>
            </a:r>
          </a:p>
          <a:p>
            <a:pPr lvl="1"/>
            <a:endParaRPr lang="en-US" sz="1965" dirty="0"/>
          </a:p>
          <a:p>
            <a:r>
              <a:rPr lang="en-US" sz="1965" b="1" dirty="0"/>
              <a:t>6. Improved Customer Experience</a:t>
            </a:r>
            <a:endParaRPr lang="en-US" sz="1965" dirty="0"/>
          </a:p>
          <a:p>
            <a:pPr lvl="1"/>
            <a:r>
              <a:rPr lang="en-US" sz="1965" b="1" dirty="0"/>
              <a:t>Personalization:</a:t>
            </a:r>
            <a:r>
              <a:rPr lang="en-US" sz="1965" dirty="0"/>
              <a:t> AI enables personalized experiences in retail, entertainment, and online services, increasing customer satisfaction.</a:t>
            </a:r>
          </a:p>
          <a:p>
            <a:pPr lvl="1"/>
            <a:r>
              <a:rPr lang="en-US" sz="1965" b="1" dirty="0"/>
              <a:t>Enhanced Support:</a:t>
            </a:r>
            <a:r>
              <a:rPr lang="en-US" sz="1965" dirty="0"/>
              <a:t> AI-driven </a:t>
            </a:r>
            <a:r>
              <a:rPr lang="en-US" sz="1965" dirty="0" err="1"/>
              <a:t>chatbots</a:t>
            </a:r>
            <a:r>
              <a:rPr lang="en-US" sz="1965" dirty="0"/>
              <a:t> and virtual assistants provide quick and efficient customer service.</a:t>
            </a:r>
          </a:p>
          <a:p>
            <a:endParaRPr lang="en-US" sz="1965" dirty="0"/>
          </a:p>
          <a:p>
            <a:endParaRPr lang="en-US" sz="1965" dirty="0"/>
          </a:p>
        </p:txBody>
      </p:sp>
    </p:spTree>
    <p:extLst>
      <p:ext uri="{BB962C8B-B14F-4D97-AF65-F5344CB8AC3E}">
        <p14:creationId xmlns:p14="http://schemas.microsoft.com/office/powerpoint/2010/main" val="276258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54</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6" name="Title 1"/>
          <p:cNvSpPr>
            <a:spLocks noGrp="1"/>
          </p:cNvSpPr>
          <p:nvPr>
            <p:ph type="title"/>
          </p:nvPr>
        </p:nvSpPr>
        <p:spPr>
          <a:xfrm>
            <a:off x="915405" y="398680"/>
            <a:ext cx="11481964" cy="1447380"/>
          </a:xfrm>
        </p:spPr>
        <p:txBody>
          <a:bodyPr>
            <a:normAutofit/>
          </a:bodyPr>
          <a:lstStyle/>
          <a:p>
            <a:pPr algn="ctr"/>
            <a:r>
              <a:rPr lang="en-US" sz="3931" b="1" dirty="0">
                <a:solidFill>
                  <a:srgbClr val="00B0F0"/>
                </a:solidFill>
                <a:latin typeface="Arial" panose="020B0604020202020204" pitchFamily="34" charset="0"/>
                <a:cs typeface="Arial" panose="020B0604020202020204" pitchFamily="34" charset="0"/>
              </a:rPr>
              <a:t>Disadvantages of AI</a:t>
            </a:r>
          </a:p>
        </p:txBody>
      </p:sp>
      <p:sp>
        <p:nvSpPr>
          <p:cNvPr id="7" name="Content Placeholder 2"/>
          <p:cNvSpPr txBox="1">
            <a:spLocks/>
          </p:cNvSpPr>
          <p:nvPr/>
        </p:nvSpPr>
        <p:spPr>
          <a:xfrm>
            <a:off x="508992" y="1368381"/>
            <a:ext cx="12288390" cy="4751218"/>
          </a:xfrm>
          <a:prstGeom prst="rect">
            <a:avLst/>
          </a:prstGeom>
        </p:spPr>
        <p:txBody>
          <a:bodyPr vert="horz" lIns="99843" tIns="49922" rIns="99843" bIns="499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65" b="1" dirty="0"/>
              <a:t>1. Job Displacement</a:t>
            </a:r>
            <a:endParaRPr lang="en-US" sz="1965" dirty="0"/>
          </a:p>
          <a:p>
            <a:pPr lvl="1"/>
            <a:r>
              <a:rPr lang="en-US" sz="1965" b="1" dirty="0"/>
              <a:t>Unemployment:</a:t>
            </a:r>
            <a:r>
              <a:rPr lang="en-US" sz="1965" dirty="0"/>
              <a:t> The automation of tasks traditionally performed by humans can lead to job losses and increased unemployment in certain sectors.</a:t>
            </a:r>
          </a:p>
          <a:p>
            <a:pPr lvl="1"/>
            <a:r>
              <a:rPr lang="en-US" sz="1965" b="1" dirty="0"/>
              <a:t>Skill Gaps:</a:t>
            </a:r>
            <a:r>
              <a:rPr lang="en-US" sz="1965" dirty="0"/>
              <a:t> There is a growing need for workers to acquire new skills to stay relevant in an AI-driven job market.</a:t>
            </a:r>
          </a:p>
          <a:p>
            <a:pPr marL="0" indent="0">
              <a:buNone/>
            </a:pPr>
            <a:r>
              <a:rPr lang="en-US" sz="1965" b="1" dirty="0"/>
              <a:t>2. High Implementation Costs</a:t>
            </a:r>
            <a:endParaRPr lang="en-US" sz="1965" dirty="0"/>
          </a:p>
          <a:p>
            <a:pPr lvl="1"/>
            <a:r>
              <a:rPr lang="en-US" sz="1965" b="1" dirty="0"/>
              <a:t>Initial Investment:</a:t>
            </a:r>
            <a:r>
              <a:rPr lang="en-US" sz="1965" dirty="0"/>
              <a:t> Developing and implementing AI systems can be expensive, requiring significant upfront investment.</a:t>
            </a:r>
          </a:p>
          <a:p>
            <a:pPr lvl="1"/>
            <a:r>
              <a:rPr lang="en-US" sz="1965" b="1" dirty="0"/>
              <a:t>Maintenance Costs:</a:t>
            </a:r>
            <a:r>
              <a:rPr lang="en-US" sz="1965" dirty="0"/>
              <a:t> AI systems require ongoing maintenance, updates, and fine-tuning, adding to operational costs.</a:t>
            </a:r>
          </a:p>
          <a:p>
            <a:pPr marL="0" indent="0">
              <a:buNone/>
            </a:pPr>
            <a:r>
              <a:rPr lang="en-US" sz="1965" b="1" dirty="0"/>
              <a:t>3. Ethical and Privacy Concerns</a:t>
            </a:r>
            <a:endParaRPr lang="en-US" sz="1965" dirty="0"/>
          </a:p>
          <a:p>
            <a:pPr lvl="1"/>
            <a:r>
              <a:rPr lang="en-US" sz="1965" b="1" dirty="0"/>
              <a:t>Bias and Discrimination:</a:t>
            </a:r>
            <a:r>
              <a:rPr lang="en-US" sz="1965" dirty="0"/>
              <a:t> AI systems can perpetuate and even exacerbate biases present in the training data, leading to unfair outcomes.</a:t>
            </a:r>
          </a:p>
          <a:p>
            <a:pPr lvl="1"/>
            <a:r>
              <a:rPr lang="en-US" sz="1965" b="1" dirty="0"/>
              <a:t>Privacy Issues:</a:t>
            </a:r>
            <a:r>
              <a:rPr lang="en-US" sz="1965" dirty="0"/>
              <a:t> The use of AI in surveillance and data analysis raises concerns about privacy and the potential misuse of personal data.</a:t>
            </a:r>
          </a:p>
        </p:txBody>
      </p:sp>
      <p:sp>
        <p:nvSpPr>
          <p:cNvPr id="9" name="Slide Number Placeholder 6"/>
          <p:cNvSpPr txBox="1">
            <a:spLocks/>
          </p:cNvSpPr>
          <p:nvPr/>
        </p:nvSpPr>
        <p:spPr>
          <a:xfrm>
            <a:off x="9402074" y="6940488"/>
            <a:ext cx="2995295" cy="398679"/>
          </a:xfrm>
          <a:prstGeom prst="rect">
            <a:avLst/>
          </a:prstGeom>
        </p:spPr>
        <p:txBody>
          <a:bodyPr vert="horz" lIns="99843" tIns="49922" rIns="99843" bIns="4992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z="1310"/>
              <a:pPr/>
              <a:t>54</a:t>
            </a:fld>
            <a:endParaRPr lang="en-US" sz="1310"/>
          </a:p>
        </p:txBody>
      </p:sp>
    </p:spTree>
    <p:extLst>
      <p:ext uri="{BB962C8B-B14F-4D97-AF65-F5344CB8AC3E}">
        <p14:creationId xmlns:p14="http://schemas.microsoft.com/office/powerpoint/2010/main" val="576195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55</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940016" y="1284368"/>
            <a:ext cx="11885177" cy="4930581"/>
          </a:xfrm>
          <a:prstGeom prst="rect">
            <a:avLst/>
          </a:prstGeom>
        </p:spPr>
        <p:txBody>
          <a:bodyPr wrap="square">
            <a:spAutoFit/>
          </a:bodyPr>
          <a:lstStyle/>
          <a:p>
            <a:r>
              <a:rPr lang="en-US" sz="1965" b="1" dirty="0"/>
              <a:t>4. Complexity and Understanding</a:t>
            </a:r>
            <a:endParaRPr lang="en-US" sz="1965" dirty="0"/>
          </a:p>
          <a:p>
            <a:pPr lvl="1"/>
            <a:r>
              <a:rPr lang="en-US" sz="1965" b="1" dirty="0"/>
              <a:t>Lack of Transparency:</a:t>
            </a:r>
            <a:r>
              <a:rPr lang="en-US" sz="1965" dirty="0"/>
              <a:t> Many AI systems, especially those using deep learning, operate as "black boxes," making it difficult to understand how they make decisions.</a:t>
            </a:r>
          </a:p>
          <a:p>
            <a:pPr lvl="1"/>
            <a:r>
              <a:rPr lang="en-US" sz="1965" b="1" dirty="0"/>
              <a:t>Dependence on Quality Data:</a:t>
            </a:r>
            <a:r>
              <a:rPr lang="en-US" sz="1965" dirty="0"/>
              <a:t> AI's effectiveness is heavily dependent on the quality and quantity of data available, and poor data can lead to poor outcomes.</a:t>
            </a:r>
          </a:p>
          <a:p>
            <a:pPr lvl="1"/>
            <a:endParaRPr lang="en-US" sz="1965" dirty="0"/>
          </a:p>
          <a:p>
            <a:r>
              <a:rPr lang="en-US" sz="1965" b="1" dirty="0"/>
              <a:t>5. Security Risks</a:t>
            </a:r>
            <a:endParaRPr lang="en-US" sz="1965" dirty="0"/>
          </a:p>
          <a:p>
            <a:pPr lvl="1"/>
            <a:r>
              <a:rPr lang="en-US" sz="1965" b="1" dirty="0"/>
              <a:t>Cyber Attacks:</a:t>
            </a:r>
            <a:r>
              <a:rPr lang="en-US" sz="1965" dirty="0"/>
              <a:t> AI systems can be vulnerable to hacking and other cyber threats, potentially leading to significant security breaches.</a:t>
            </a:r>
          </a:p>
          <a:p>
            <a:pPr lvl="1"/>
            <a:r>
              <a:rPr lang="en-US" sz="1965" b="1" dirty="0"/>
              <a:t>Autonomous Weapons:</a:t>
            </a:r>
            <a:r>
              <a:rPr lang="en-US" sz="1965" dirty="0"/>
              <a:t> The development of AI-powered weapons poses significant ethical and security risks.</a:t>
            </a:r>
          </a:p>
          <a:p>
            <a:pPr lvl="1"/>
            <a:endParaRPr lang="en-US" sz="1965" dirty="0"/>
          </a:p>
          <a:p>
            <a:r>
              <a:rPr lang="en-US" sz="1965" b="1" dirty="0"/>
              <a:t>6. Loss of Human Touch</a:t>
            </a:r>
            <a:endParaRPr lang="en-US" sz="1965" dirty="0"/>
          </a:p>
          <a:p>
            <a:pPr lvl="1"/>
            <a:r>
              <a:rPr lang="en-US" sz="1965" b="1" dirty="0"/>
              <a:t>Impersonal Interactions:</a:t>
            </a:r>
            <a:r>
              <a:rPr lang="en-US" sz="1965" dirty="0"/>
              <a:t> Over-reliance on AI for customer service and other interactions can lead to a lack of human touch and personal connection.</a:t>
            </a:r>
          </a:p>
          <a:p>
            <a:pPr lvl="1"/>
            <a:r>
              <a:rPr lang="en-US" sz="1965" b="1" dirty="0"/>
              <a:t>Dehumanization:</a:t>
            </a:r>
            <a:r>
              <a:rPr lang="en-US" sz="1965" dirty="0"/>
              <a:t> In some applications, the use of AI can lead to the dehumanization of certain processes and interactions.</a:t>
            </a:r>
            <a:endParaRPr lang="en-US" sz="1965" b="1" dirty="0"/>
          </a:p>
        </p:txBody>
      </p:sp>
    </p:spTree>
    <p:extLst>
      <p:ext uri="{BB962C8B-B14F-4D97-AF65-F5344CB8AC3E}">
        <p14:creationId xmlns:p14="http://schemas.microsoft.com/office/powerpoint/2010/main" val="2298021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56</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6" name="Title 1"/>
          <p:cNvSpPr>
            <a:spLocks noGrp="1"/>
          </p:cNvSpPr>
          <p:nvPr>
            <p:ph type="title"/>
          </p:nvPr>
        </p:nvSpPr>
        <p:spPr>
          <a:xfrm>
            <a:off x="915405" y="398680"/>
            <a:ext cx="11481964" cy="1447380"/>
          </a:xfrm>
        </p:spPr>
        <p:txBody>
          <a:bodyPr>
            <a:normAutofit/>
          </a:bodyPr>
          <a:lstStyle/>
          <a:p>
            <a:pPr algn="ctr"/>
            <a:r>
              <a:rPr lang="en-US" sz="3931" dirty="0">
                <a:solidFill>
                  <a:srgbClr val="00B0F0"/>
                </a:solidFill>
                <a:latin typeface="Arial" panose="020B0604020202020204" pitchFamily="34" charset="0"/>
                <a:cs typeface="Arial" panose="020B0604020202020204" pitchFamily="34" charset="0"/>
              </a:rPr>
              <a:t>Limitations of AI</a:t>
            </a:r>
          </a:p>
        </p:txBody>
      </p:sp>
      <p:sp>
        <p:nvSpPr>
          <p:cNvPr id="7" name="Content Placeholder 2"/>
          <p:cNvSpPr txBox="1">
            <a:spLocks/>
          </p:cNvSpPr>
          <p:nvPr/>
        </p:nvSpPr>
        <p:spPr>
          <a:xfrm>
            <a:off x="623211" y="1666139"/>
            <a:ext cx="11030750" cy="4832158"/>
          </a:xfrm>
          <a:prstGeom prst="rect">
            <a:avLst/>
          </a:prstGeom>
        </p:spPr>
        <p:txBody>
          <a:bodyPr vert="horz" lIns="99843" tIns="49922" rIns="99843" bIns="499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65" dirty="0"/>
              <a:t>Artificial Intelligence (AI) has transformative potential, but it also comes with several limitations that impact its effectiveness and broader adoption. Here are some of the primary limitations of AI:</a:t>
            </a:r>
          </a:p>
          <a:p>
            <a:pPr marL="0" indent="0">
              <a:buNone/>
            </a:pPr>
            <a:r>
              <a:rPr lang="en-US" sz="1965" b="1" dirty="0"/>
              <a:t>1. Data Dependency</a:t>
            </a:r>
          </a:p>
          <a:p>
            <a:r>
              <a:rPr lang="en-US" sz="1965" b="1" dirty="0"/>
              <a:t>Quality of Data:</a:t>
            </a:r>
            <a:r>
              <a:rPr lang="en-US" sz="1965" dirty="0"/>
              <a:t> AI systems require high-quality data for training. Poor-quality data, including biased, incomplete, or noisy data, can lead to inaccurate models and flawed outcomes.</a:t>
            </a:r>
          </a:p>
          <a:p>
            <a:r>
              <a:rPr lang="en-US" sz="1965" b="1" dirty="0"/>
              <a:t>Quantity of Data:</a:t>
            </a:r>
            <a:r>
              <a:rPr lang="en-US" sz="1965" dirty="0"/>
              <a:t> Many AI models, especially those using deep learning, need large amounts of data to perform well. In domains where data is scarce, this can be a significant barrier.</a:t>
            </a:r>
          </a:p>
          <a:p>
            <a:pPr marL="0" indent="0">
              <a:buNone/>
            </a:pPr>
            <a:r>
              <a:rPr lang="en-US" sz="1965" b="1" dirty="0"/>
              <a:t>2. Lack of Generalization</a:t>
            </a:r>
          </a:p>
          <a:p>
            <a:r>
              <a:rPr lang="en-US" sz="1965" b="1" dirty="0"/>
              <a:t>Specific Task Performance:</a:t>
            </a:r>
            <a:r>
              <a:rPr lang="en-US" sz="1965" dirty="0"/>
              <a:t> Most AI systems are designed for specific tasks and cannot generalize their knowledge to different contexts or tasks. They excel in narrow applications but struggle with tasks outside their training scope.</a:t>
            </a:r>
          </a:p>
          <a:p>
            <a:r>
              <a:rPr lang="en-US" sz="1965" b="1" dirty="0"/>
              <a:t>Transfer Learning Limitations:</a:t>
            </a:r>
            <a:r>
              <a:rPr lang="en-US" sz="1965" dirty="0"/>
              <a:t> While techniques like transfer learning aim to apply knowledge from one domain to another, they are not always effective and require careful adaptation.</a:t>
            </a:r>
          </a:p>
        </p:txBody>
      </p:sp>
      <p:sp>
        <p:nvSpPr>
          <p:cNvPr id="9" name="Slide Number Placeholder 4"/>
          <p:cNvSpPr txBox="1">
            <a:spLocks/>
          </p:cNvSpPr>
          <p:nvPr/>
        </p:nvSpPr>
        <p:spPr>
          <a:xfrm>
            <a:off x="9402074" y="6940488"/>
            <a:ext cx="2995295" cy="398679"/>
          </a:xfrm>
          <a:prstGeom prst="rect">
            <a:avLst/>
          </a:prstGeom>
        </p:spPr>
        <p:txBody>
          <a:bodyPr vert="horz" lIns="99843" tIns="49922" rIns="99843" bIns="4992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z="1310"/>
              <a:pPr/>
              <a:t>56</a:t>
            </a:fld>
            <a:endParaRPr lang="en-US" sz="131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767" y="311920"/>
            <a:ext cx="2969021" cy="949258"/>
          </a:xfrm>
          <a:prstGeom prst="rect">
            <a:avLst/>
          </a:prstGeom>
        </p:spPr>
      </p:pic>
    </p:spTree>
    <p:extLst>
      <p:ext uri="{BB962C8B-B14F-4D97-AF65-F5344CB8AC3E}">
        <p14:creationId xmlns:p14="http://schemas.microsoft.com/office/powerpoint/2010/main" val="3052976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57</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6" name="Content Placeholder 2"/>
          <p:cNvSpPr txBox="1">
            <a:spLocks/>
          </p:cNvSpPr>
          <p:nvPr/>
        </p:nvSpPr>
        <p:spPr>
          <a:xfrm>
            <a:off x="876577" y="1464366"/>
            <a:ext cx="11392694" cy="5012075"/>
          </a:xfrm>
          <a:prstGeom prst="rect">
            <a:avLst/>
          </a:prstGeom>
        </p:spPr>
        <p:txBody>
          <a:bodyPr vert="horz" lIns="99843" tIns="49922" rIns="99843" bIns="4992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65" b="1" dirty="0"/>
              <a:t>3. Explainability and Transparency</a:t>
            </a:r>
          </a:p>
          <a:p>
            <a:r>
              <a:rPr lang="en-US" sz="1965" b="1" dirty="0"/>
              <a:t>Black Box Models:</a:t>
            </a:r>
            <a:r>
              <a:rPr lang="en-US" sz="1965" dirty="0"/>
              <a:t> Many AI models, particularly deep learning networks, operate as "black boxes" with decision-making processes that are difficult to understand or explain.</a:t>
            </a:r>
          </a:p>
          <a:p>
            <a:r>
              <a:rPr lang="en-US" sz="1965" b="1" dirty="0"/>
              <a:t>Trust Issues:</a:t>
            </a:r>
            <a:r>
              <a:rPr lang="en-US" sz="1965" dirty="0"/>
              <a:t> The lack of transparency can lead to trust issues among users and stakeholders, especially in critical applications like healthcare and finance where understanding the rationale behind decisions is crucial.</a:t>
            </a:r>
          </a:p>
          <a:p>
            <a:pPr marL="0" indent="0">
              <a:buNone/>
            </a:pPr>
            <a:r>
              <a:rPr lang="en-US" sz="1965" b="1" dirty="0"/>
              <a:t>4. Ethical and Bias Concerns</a:t>
            </a:r>
          </a:p>
          <a:p>
            <a:r>
              <a:rPr lang="en-US" sz="1965" b="1" dirty="0"/>
              <a:t>Bias in AI:</a:t>
            </a:r>
            <a:r>
              <a:rPr lang="en-US" sz="1965" dirty="0"/>
              <a:t> AI systems can inherit biases present in their training data, leading to discriminatory outcomes in areas like hiring, lending, and law enforcement.</a:t>
            </a:r>
          </a:p>
          <a:p>
            <a:r>
              <a:rPr lang="en-US" sz="1965" b="1" dirty="0"/>
              <a:t>Ethical Dilemmas:</a:t>
            </a:r>
            <a:r>
              <a:rPr lang="en-US" sz="1965" dirty="0"/>
              <a:t> AI poses ethical challenges related to privacy, surveillance, and the potential for misuse, such as autonomous weapons or deepfakes.</a:t>
            </a:r>
          </a:p>
        </p:txBody>
      </p:sp>
      <p:sp>
        <p:nvSpPr>
          <p:cNvPr id="7" name="Slide Number Placeholder 3"/>
          <p:cNvSpPr txBox="1">
            <a:spLocks/>
          </p:cNvSpPr>
          <p:nvPr/>
        </p:nvSpPr>
        <p:spPr>
          <a:xfrm>
            <a:off x="9402074" y="6940488"/>
            <a:ext cx="2995295" cy="398679"/>
          </a:xfrm>
          <a:prstGeom prst="rect">
            <a:avLst/>
          </a:prstGeom>
        </p:spPr>
        <p:txBody>
          <a:bodyPr vert="horz" lIns="99843" tIns="49922" rIns="99843" bIns="4992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z="1310"/>
              <a:pPr/>
              <a:t>57</a:t>
            </a:fld>
            <a:endParaRPr lang="en-US" sz="131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767" y="311920"/>
            <a:ext cx="2969021" cy="949258"/>
          </a:xfrm>
          <a:prstGeom prst="rect">
            <a:avLst/>
          </a:prstGeom>
        </p:spPr>
      </p:pic>
    </p:spTree>
    <p:extLst>
      <p:ext uri="{BB962C8B-B14F-4D97-AF65-F5344CB8AC3E}">
        <p14:creationId xmlns:p14="http://schemas.microsoft.com/office/powerpoint/2010/main" val="2045170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58</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6" name="Content Placeholder 2"/>
          <p:cNvSpPr txBox="1">
            <a:spLocks/>
          </p:cNvSpPr>
          <p:nvPr/>
        </p:nvSpPr>
        <p:spPr>
          <a:xfrm>
            <a:off x="725758" y="1382444"/>
            <a:ext cx="10823585" cy="4546144"/>
          </a:xfrm>
          <a:prstGeom prst="rect">
            <a:avLst/>
          </a:prstGeom>
        </p:spPr>
        <p:txBody>
          <a:bodyPr vert="horz" lIns="99843" tIns="49922" rIns="99843" bIns="499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65" b="1" dirty="0"/>
              <a:t>5. Computational and Resource Intensity</a:t>
            </a:r>
          </a:p>
          <a:p>
            <a:r>
              <a:rPr lang="en-US" sz="1965" b="1" dirty="0"/>
              <a:t>High Computational Costs:</a:t>
            </a:r>
            <a:r>
              <a:rPr lang="en-US" sz="1965" dirty="0"/>
              <a:t> Training advanced AI models, particularly deep neural networks, requires significant computational resources, which can be expensive and environmentally taxing.</a:t>
            </a:r>
          </a:p>
          <a:p>
            <a:r>
              <a:rPr lang="en-US" sz="1965" b="1" dirty="0"/>
              <a:t>Energy Consumption:</a:t>
            </a:r>
            <a:r>
              <a:rPr lang="en-US" sz="1965" dirty="0"/>
              <a:t> The energy required for training and running AI models can be substantial, contributing to a larger carbon footprint.</a:t>
            </a:r>
          </a:p>
          <a:p>
            <a:pPr marL="0" indent="0">
              <a:buNone/>
            </a:pPr>
            <a:r>
              <a:rPr lang="en-US" sz="1965" b="1" dirty="0"/>
              <a:t>6. Security and Privacy Issues</a:t>
            </a:r>
          </a:p>
          <a:p>
            <a:r>
              <a:rPr lang="en-US" sz="1965" b="1" dirty="0"/>
              <a:t>Vulnerability to Attacks:</a:t>
            </a:r>
            <a:r>
              <a:rPr lang="en-US" sz="1965" dirty="0"/>
              <a:t> AI systems can be vulnerable to adversarial attacks where small, carefully crafted changes to input data can cause the AI to make incorrect decisions.</a:t>
            </a:r>
          </a:p>
          <a:p>
            <a:r>
              <a:rPr lang="en-US" sz="1965" b="1" dirty="0"/>
              <a:t>Privacy Concerns:</a:t>
            </a:r>
            <a:r>
              <a:rPr lang="en-US" sz="1965" dirty="0"/>
              <a:t> The use of AI in data analysis raises concerns about the privacy of individuals, as AI systems can infer sensitive information from seemingly innocuous data.</a:t>
            </a:r>
          </a:p>
          <a:p>
            <a:endParaRPr lang="en-US" sz="1965" dirty="0"/>
          </a:p>
        </p:txBody>
      </p:sp>
      <p:sp>
        <p:nvSpPr>
          <p:cNvPr id="7" name="Slide Number Placeholder 4"/>
          <p:cNvSpPr txBox="1">
            <a:spLocks/>
          </p:cNvSpPr>
          <p:nvPr/>
        </p:nvSpPr>
        <p:spPr>
          <a:xfrm>
            <a:off x="9565330" y="6940488"/>
            <a:ext cx="2435306" cy="398679"/>
          </a:xfrm>
          <a:prstGeom prst="rect">
            <a:avLst/>
          </a:prstGeom>
        </p:spPr>
        <p:txBody>
          <a:bodyPr vert="horz" lIns="99843" tIns="49922" rIns="99843" bIns="4992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E428F0-FE2C-45E8-B2D8-8D22B473C407}" type="slidenum">
              <a:rPr lang="en-US" sz="1310"/>
              <a:pPr/>
              <a:t>58</a:t>
            </a:fld>
            <a:endParaRPr lang="en-US" sz="1310"/>
          </a:p>
        </p:txBody>
      </p:sp>
    </p:spTree>
    <p:extLst>
      <p:ext uri="{BB962C8B-B14F-4D97-AF65-F5344CB8AC3E}">
        <p14:creationId xmlns:p14="http://schemas.microsoft.com/office/powerpoint/2010/main" val="766673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
          <a:stretch/>
        </p:blipFill>
        <p:spPr>
          <a:xfrm>
            <a:off x="176" y="1500"/>
            <a:ext cx="13312048" cy="7486640"/>
          </a:xfrm>
          <a:prstGeom prst="rect">
            <a:avLst/>
          </a:prstGeom>
        </p:spPr>
      </p:pic>
      <p:sp>
        <p:nvSpPr>
          <p:cNvPr id="8" name="Slide Number Placeholder 7"/>
          <p:cNvSpPr>
            <a:spLocks noGrp="1"/>
          </p:cNvSpPr>
          <p:nvPr>
            <p:ph type="sldNum" sz="quarter" idx="12"/>
          </p:nvPr>
        </p:nvSpPr>
        <p:spPr>
          <a:xfrm>
            <a:off x="10156355" y="7288807"/>
            <a:ext cx="2995215" cy="398668"/>
          </a:xfrm>
        </p:spPr>
        <p:txBody>
          <a:bodyPr/>
          <a:lstStyle/>
          <a:p>
            <a:fld id="{1B2A20A6-2C11-4CB1-9193-A0D80FC8463A}" type="slidenum">
              <a:rPr lang="en-IN" smtClean="0"/>
              <a:t>59</a:t>
            </a:fld>
            <a:endParaRPr lang="en-IN" dirty="0"/>
          </a:p>
        </p:txBody>
      </p:sp>
      <p:sp>
        <p:nvSpPr>
          <p:cNvPr id="3" name="Rectangle 2"/>
          <p:cNvSpPr/>
          <p:nvPr/>
        </p:nvSpPr>
        <p:spPr>
          <a:xfrm>
            <a:off x="3554587" y="1543747"/>
            <a:ext cx="6656034"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2" name="Rectangle 1"/>
          <p:cNvSpPr/>
          <p:nvPr/>
        </p:nvSpPr>
        <p:spPr>
          <a:xfrm>
            <a:off x="676892" y="488123"/>
            <a:ext cx="11938085" cy="5535361"/>
          </a:xfrm>
          <a:prstGeom prst="rect">
            <a:avLst/>
          </a:prstGeom>
        </p:spPr>
        <p:txBody>
          <a:bodyPr wrap="square">
            <a:spAutoFit/>
          </a:bodyPr>
          <a:lstStyle/>
          <a:p>
            <a:r>
              <a:rPr lang="en-US" sz="1965" b="1" dirty="0"/>
              <a:t>7. Human-AI Interaction</a:t>
            </a:r>
          </a:p>
          <a:p>
            <a:pPr marL="342900" indent="-342900">
              <a:buFont typeface="Arial" panose="020B0604020202020204" pitchFamily="34" charset="0"/>
              <a:buChar char="•"/>
            </a:pPr>
            <a:r>
              <a:rPr lang="en-US" sz="1965" b="1" dirty="0"/>
              <a:t>User Dependence:</a:t>
            </a:r>
            <a:r>
              <a:rPr lang="en-US" sz="1965" dirty="0"/>
              <a:t> Over-reliance on AI systems can lead to skill degradation in humans and an overdependence on automated systems.</a:t>
            </a:r>
          </a:p>
          <a:p>
            <a:pPr marL="342900" indent="-342900">
              <a:buFont typeface="Arial" panose="020B0604020202020204" pitchFamily="34" charset="0"/>
              <a:buChar char="•"/>
            </a:pPr>
            <a:r>
              <a:rPr lang="en-US" sz="1965" b="1" dirty="0"/>
              <a:t>Lack of Common Sense:</a:t>
            </a:r>
            <a:r>
              <a:rPr lang="en-US" sz="1965" dirty="0"/>
              <a:t> AI lacks the commonsense reasoning that humans possess, making it difficult for AI to handle unexpected situations or understand context as humans do.</a:t>
            </a:r>
          </a:p>
          <a:p>
            <a:endParaRPr lang="en-US" sz="1965" dirty="0"/>
          </a:p>
          <a:p>
            <a:r>
              <a:rPr lang="en-US" sz="1965" b="1" dirty="0"/>
              <a:t>8. Regulatory and Legal Challenges</a:t>
            </a:r>
          </a:p>
          <a:p>
            <a:pPr marL="342900" indent="-342900">
              <a:buFont typeface="Arial" panose="020B0604020202020204" pitchFamily="34" charset="0"/>
              <a:buChar char="•"/>
            </a:pPr>
            <a:r>
              <a:rPr lang="en-US" sz="1965" b="1" dirty="0"/>
              <a:t>Regulatory Uncertainty:</a:t>
            </a:r>
            <a:r>
              <a:rPr lang="en-US" sz="1965" dirty="0"/>
              <a:t> The fast-paced development of AI technologies often outstrips the creation of relevant regulations and laws, leading to uncertainty and potential misuse.</a:t>
            </a:r>
          </a:p>
          <a:p>
            <a:pPr marL="342900" indent="-342900">
              <a:buFont typeface="Arial" panose="020B0604020202020204" pitchFamily="34" charset="0"/>
              <a:buChar char="•"/>
            </a:pPr>
            <a:r>
              <a:rPr lang="en-US" sz="1965" b="1" dirty="0"/>
              <a:t>Legal Accountability:</a:t>
            </a:r>
            <a:r>
              <a:rPr lang="en-US" sz="1965" dirty="0"/>
              <a:t> Determining accountability and liability in cases where AI systems make erroneous or harmful decisions is complex and unresolved in many jurisdictions.</a:t>
            </a:r>
          </a:p>
          <a:p>
            <a:pPr marL="342900" indent="-342900">
              <a:buFont typeface="Arial" panose="020B0604020202020204" pitchFamily="34" charset="0"/>
              <a:buChar char="•"/>
            </a:pPr>
            <a:endParaRPr lang="en-US" sz="1965" dirty="0"/>
          </a:p>
          <a:p>
            <a:r>
              <a:rPr lang="en-US" sz="1965" b="1" dirty="0"/>
              <a:t>9. Economic and Social Impact</a:t>
            </a:r>
          </a:p>
          <a:p>
            <a:pPr marL="342900" indent="-342900">
              <a:buFont typeface="Arial" panose="020B0604020202020204" pitchFamily="34" charset="0"/>
              <a:buChar char="•"/>
            </a:pPr>
            <a:r>
              <a:rPr lang="en-US" sz="1965" b="1" dirty="0"/>
              <a:t>Job Displacement:</a:t>
            </a:r>
            <a:r>
              <a:rPr lang="en-US" sz="1965" dirty="0"/>
              <a:t> AI and automation can lead to job losses in certain sectors, contributing to economic disruption and social inequality.</a:t>
            </a:r>
          </a:p>
          <a:p>
            <a:pPr marL="342900" indent="-342900">
              <a:buFont typeface="Arial" panose="020B0604020202020204" pitchFamily="34" charset="0"/>
              <a:buChar char="•"/>
            </a:pPr>
            <a:r>
              <a:rPr lang="en-US" sz="1965" b="1" dirty="0"/>
              <a:t>Access and Equity:</a:t>
            </a:r>
            <a:r>
              <a:rPr lang="en-US" sz="1965" dirty="0"/>
              <a:t> The benefits of AI are not evenly distributed, with advanced AI technologies often being accessible only to large organizations or affluent regions, exacerbating existing disparities.</a:t>
            </a:r>
          </a:p>
          <a:p>
            <a:endParaRPr lang="en-US" sz="1965" dirty="0"/>
          </a:p>
        </p:txBody>
      </p:sp>
    </p:spTree>
    <p:extLst>
      <p:ext uri="{BB962C8B-B14F-4D97-AF65-F5344CB8AC3E}">
        <p14:creationId xmlns:p14="http://schemas.microsoft.com/office/powerpoint/2010/main" val="81078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94455" y="1400"/>
            <a:ext cx="13312400" cy="7486838"/>
          </a:xfrm>
          <a:prstGeom prst="rect">
            <a:avLst/>
          </a:prstGeom>
        </p:spPr>
      </p:pic>
      <p:sp>
        <p:nvSpPr>
          <p:cNvPr id="8" name="Slide Number Placeholder 7"/>
          <p:cNvSpPr>
            <a:spLocks noGrp="1"/>
          </p:cNvSpPr>
          <p:nvPr>
            <p:ph type="sldNum" sz="quarter" idx="12"/>
          </p:nvPr>
        </p:nvSpPr>
        <p:spPr>
          <a:xfrm>
            <a:off x="10156446" y="7288899"/>
            <a:ext cx="2995295" cy="398679"/>
          </a:xfrm>
        </p:spPr>
        <p:txBody>
          <a:bodyPr/>
          <a:lstStyle/>
          <a:p>
            <a:fld id="{1B2A20A6-2C11-4CB1-9193-A0D80FC8463A}" type="slidenum">
              <a:rPr lang="en-IN" smtClean="0"/>
              <a:t>6</a:t>
            </a:fld>
            <a:endParaRPr lang="en-IN" dirty="0"/>
          </a:p>
        </p:txBody>
      </p:sp>
      <p:sp>
        <p:nvSpPr>
          <p:cNvPr id="3" name="Rectangle 2"/>
          <p:cNvSpPr/>
          <p:nvPr/>
        </p:nvSpPr>
        <p:spPr>
          <a:xfrm>
            <a:off x="3554504" y="1543689"/>
            <a:ext cx="6656211" cy="515590"/>
          </a:xfrm>
          <a:prstGeom prst="rect">
            <a:avLst/>
          </a:prstGeom>
        </p:spPr>
        <p:txBody>
          <a:bodyPr>
            <a:spAutoFit/>
          </a:bodyPr>
          <a:lstStyle/>
          <a:p>
            <a:pPr algn="ctr">
              <a:lnSpc>
                <a:spcPct val="120000"/>
              </a:lnSpc>
            </a:pPr>
            <a:r>
              <a:rPr lang="en-US" sz="2511" dirty="0">
                <a:latin typeface="Times New Roman"/>
                <a:cs typeface="Times New Roman"/>
              </a:rPr>
              <a:t> </a:t>
            </a:r>
          </a:p>
        </p:txBody>
      </p:sp>
      <p:sp>
        <p:nvSpPr>
          <p:cNvPr id="5" name="Rectangle 4"/>
          <p:cNvSpPr/>
          <p:nvPr/>
        </p:nvSpPr>
        <p:spPr>
          <a:xfrm>
            <a:off x="1034966" y="435238"/>
            <a:ext cx="11766634" cy="5724644"/>
          </a:xfrm>
          <a:prstGeom prst="rect">
            <a:avLst/>
          </a:prstGeom>
        </p:spPr>
        <p:txBody>
          <a:bodyPr wrap="square">
            <a:spAutoFit/>
          </a:bodyPr>
          <a:lstStyle/>
          <a:p>
            <a:pPr marL="457200" indent="-457200" algn="just">
              <a:spcBef>
                <a:spcPts val="600"/>
              </a:spcBef>
              <a:spcAft>
                <a:spcPts val="600"/>
              </a:spcAft>
              <a:buFont typeface="Arial" panose="020B0604020202020204" pitchFamily="34" charset="0"/>
              <a:buChar char="•"/>
            </a:pPr>
            <a:r>
              <a:rPr lang="en-US" sz="2600" dirty="0"/>
              <a:t>AI is a branch of computer science that focuses on creating systems or machines capable of performing tasks that typically require human intelligence. </a:t>
            </a:r>
          </a:p>
          <a:p>
            <a:pPr marL="457200" indent="-457200" algn="just">
              <a:spcBef>
                <a:spcPts val="600"/>
              </a:spcBef>
              <a:spcAft>
                <a:spcPts val="600"/>
              </a:spcAft>
              <a:buFont typeface="Arial" panose="020B0604020202020204" pitchFamily="34" charset="0"/>
              <a:buChar char="•"/>
            </a:pPr>
            <a:r>
              <a:rPr lang="en-US" sz="2600" dirty="0"/>
              <a:t>These tasks include:</a:t>
            </a:r>
          </a:p>
          <a:p>
            <a:pPr marL="914400" lvl="1" indent="-457200" algn="just">
              <a:spcBef>
                <a:spcPts val="600"/>
              </a:spcBef>
              <a:spcAft>
                <a:spcPts val="600"/>
              </a:spcAft>
              <a:buFont typeface="Arial" panose="020B0604020202020204" pitchFamily="34" charset="0"/>
              <a:buChar char="•"/>
            </a:pPr>
            <a:r>
              <a:rPr lang="en-US" sz="2600" dirty="0"/>
              <a:t>Problem-solving</a:t>
            </a:r>
          </a:p>
          <a:p>
            <a:pPr marL="914400" lvl="1" indent="-457200" algn="just">
              <a:spcBef>
                <a:spcPts val="600"/>
              </a:spcBef>
              <a:spcAft>
                <a:spcPts val="600"/>
              </a:spcAft>
              <a:buFont typeface="Arial" panose="020B0604020202020204" pitchFamily="34" charset="0"/>
              <a:buChar char="•"/>
            </a:pPr>
            <a:r>
              <a:rPr lang="en-US" sz="2600" dirty="0"/>
              <a:t>decision-making</a:t>
            </a:r>
          </a:p>
          <a:p>
            <a:pPr marL="914400" lvl="1" indent="-457200" algn="just">
              <a:spcBef>
                <a:spcPts val="600"/>
              </a:spcBef>
              <a:spcAft>
                <a:spcPts val="600"/>
              </a:spcAft>
              <a:buFont typeface="Arial" panose="020B0604020202020204" pitchFamily="34" charset="0"/>
              <a:buChar char="•"/>
            </a:pPr>
            <a:r>
              <a:rPr lang="en-US" sz="2600" dirty="0"/>
              <a:t>Learning</a:t>
            </a:r>
          </a:p>
          <a:p>
            <a:pPr marL="914400" lvl="1" indent="-457200" algn="just">
              <a:spcBef>
                <a:spcPts val="600"/>
              </a:spcBef>
              <a:spcAft>
                <a:spcPts val="600"/>
              </a:spcAft>
              <a:buFont typeface="Arial" panose="020B0604020202020204" pitchFamily="34" charset="0"/>
              <a:buChar char="•"/>
            </a:pPr>
            <a:r>
              <a:rPr lang="en-US" sz="2600" dirty="0"/>
              <a:t>Perception</a:t>
            </a:r>
          </a:p>
          <a:p>
            <a:pPr marL="914400" lvl="1" indent="-457200" algn="just">
              <a:spcBef>
                <a:spcPts val="600"/>
              </a:spcBef>
              <a:spcAft>
                <a:spcPts val="600"/>
              </a:spcAft>
              <a:buFont typeface="Arial" panose="020B0604020202020204" pitchFamily="34" charset="0"/>
              <a:buChar char="•"/>
            </a:pPr>
            <a:r>
              <a:rPr lang="en-US" sz="2600" dirty="0"/>
              <a:t>Language understanding</a:t>
            </a:r>
          </a:p>
          <a:p>
            <a:pPr marL="457200" indent="-457200" algn="just">
              <a:spcBef>
                <a:spcPts val="600"/>
              </a:spcBef>
              <a:spcAft>
                <a:spcPts val="600"/>
              </a:spcAft>
              <a:buFont typeface="Arial" panose="020B0604020202020204" pitchFamily="34" charset="0"/>
              <a:buChar char="•"/>
            </a:pPr>
            <a:r>
              <a:rPr lang="en-US" sz="2600" dirty="0">
                <a:solidFill>
                  <a:srgbClr val="FF0000"/>
                </a:solidFill>
              </a:rPr>
              <a:t>AI aims to mimic human cognitive functions through the development of algorithms and computational models.</a:t>
            </a:r>
          </a:p>
          <a:p>
            <a:pPr marL="457200" indent="-457200" algn="just">
              <a:spcBef>
                <a:spcPts val="600"/>
              </a:spcBef>
              <a:spcAft>
                <a:spcPts val="600"/>
              </a:spcAft>
              <a:buFont typeface="Arial" panose="020B0604020202020204" pitchFamily="34" charset="0"/>
              <a:buChar char="•"/>
            </a:pPr>
            <a:endParaRPr lang="en-US" sz="2600" dirty="0"/>
          </a:p>
        </p:txBody>
      </p:sp>
    </p:spTree>
    <p:extLst>
      <p:ext uri="{BB962C8B-B14F-4D97-AF65-F5344CB8AC3E}">
        <p14:creationId xmlns:p14="http://schemas.microsoft.com/office/powerpoint/2010/main" val="2408880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0" y="-889836"/>
            <a:ext cx="13312400" cy="7486838"/>
          </a:xfrm>
          <a:prstGeom prst="rect">
            <a:avLst/>
          </a:prstGeom>
        </p:spPr>
      </p:pic>
      <p:sp>
        <p:nvSpPr>
          <p:cNvPr id="2" name="Slide Number Placeholder 1"/>
          <p:cNvSpPr>
            <a:spLocks noGrp="1"/>
          </p:cNvSpPr>
          <p:nvPr>
            <p:ph type="sldNum" sz="quarter" idx="12"/>
          </p:nvPr>
        </p:nvSpPr>
        <p:spPr/>
        <p:txBody>
          <a:bodyPr/>
          <a:lstStyle/>
          <a:p>
            <a:fld id="{1B2A20A6-2C11-4CB1-9193-A0D80FC8463A}" type="slidenum">
              <a:rPr lang="en-IN" smtClean="0"/>
              <a:t>60</a:t>
            </a:fld>
            <a:endParaRPr lang="en-IN"/>
          </a:p>
        </p:txBody>
      </p:sp>
      <p:sp>
        <p:nvSpPr>
          <p:cNvPr id="6" name="TextBox 5">
            <a:extLst>
              <a:ext uri="{FF2B5EF4-FFF2-40B4-BE49-F238E27FC236}">
                <a16:creationId xmlns:a16="http://schemas.microsoft.com/office/drawing/2014/main" id="{C39D82EA-6098-704F-AD4D-D13A499C492D}"/>
              </a:ext>
            </a:extLst>
          </p:cNvPr>
          <p:cNvSpPr txBox="1"/>
          <p:nvPr/>
        </p:nvSpPr>
        <p:spPr>
          <a:xfrm>
            <a:off x="2069644" y="3932467"/>
            <a:ext cx="9173486" cy="1302216"/>
          </a:xfrm>
          <a:prstGeom prst="rect">
            <a:avLst/>
          </a:prstGeom>
          <a:noFill/>
        </p:spPr>
        <p:txBody>
          <a:bodyPr wrap="square" rtlCol="0">
            <a:spAutoFit/>
          </a:bodyPr>
          <a:lstStyle/>
          <a:p>
            <a:pPr algn="ctr"/>
            <a:r>
              <a:rPr lang="en-US" sz="7862" b="1" dirty="0">
                <a:solidFill>
                  <a:srgbClr val="46B0FA"/>
                </a:solidFill>
                <a:latin typeface="Arial" panose="020B0604020202020204" pitchFamily="34" charset="0"/>
                <a:cs typeface="Arial" panose="020B0604020202020204" pitchFamily="34" charset="0"/>
              </a:rPr>
              <a:t>Thank You</a:t>
            </a:r>
            <a:endParaRPr lang="en-IN" sz="7862" b="1" dirty="0">
              <a:solidFill>
                <a:srgbClr val="46B0FA"/>
              </a:solidFill>
              <a:latin typeface="Arial" panose="020B0604020202020204" pitchFamily="34" charset="0"/>
              <a:cs typeface="Arial" panose="020B0604020202020204" pitchFamily="34" charset="0"/>
            </a:endParaRPr>
          </a:p>
        </p:txBody>
      </p:sp>
      <p:pic>
        <p:nvPicPr>
          <p:cNvPr id="7" name="Picture 6"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3"/>
          <a:stretch>
            <a:fillRect/>
          </a:stretch>
        </p:blipFill>
        <p:spPr>
          <a:xfrm>
            <a:off x="4359994" y="1867133"/>
            <a:ext cx="4592786" cy="1972901"/>
          </a:xfrm>
          <a:prstGeom prst="rect">
            <a:avLst/>
          </a:prstGeom>
        </p:spPr>
      </p:pic>
    </p:spTree>
    <p:extLst>
      <p:ext uri="{BB962C8B-B14F-4D97-AF65-F5344CB8AC3E}">
        <p14:creationId xmlns:p14="http://schemas.microsoft.com/office/powerpoint/2010/main" val="347402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7</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1400"/>
            <a:ext cx="13312400" cy="7486838"/>
          </a:xfrm>
          <a:prstGeom prst="rect">
            <a:avLst/>
          </a:prstGeom>
        </p:spPr>
      </p:pic>
      <p:sp>
        <p:nvSpPr>
          <p:cNvPr id="5" name="Rectangle 4"/>
          <p:cNvSpPr/>
          <p:nvPr/>
        </p:nvSpPr>
        <p:spPr>
          <a:xfrm>
            <a:off x="622999" y="1559876"/>
            <a:ext cx="12449906" cy="4770537"/>
          </a:xfrm>
          <a:prstGeom prst="rect">
            <a:avLst/>
          </a:prstGeom>
        </p:spPr>
        <p:txBody>
          <a:bodyPr wrap="square">
            <a:spAutoFit/>
          </a:bodyPr>
          <a:lstStyle/>
          <a:p>
            <a:r>
              <a:rPr lang="en-US" sz="2400" dirty="0"/>
              <a:t>Here are some common examples of AI in everyday life:</a:t>
            </a:r>
          </a:p>
          <a:p>
            <a:pPr>
              <a:buFont typeface="+mj-lt"/>
              <a:buAutoNum type="arabicPeriod"/>
            </a:pPr>
            <a:r>
              <a:rPr lang="en-US" sz="2400" b="1" dirty="0"/>
              <a:t>Virtual Assistants:</a:t>
            </a:r>
            <a:r>
              <a:rPr lang="en-US" sz="2400" dirty="0"/>
              <a:t> Siri, Alexa, and Google Assistant use AI to understand and respond to voice commands, manage tasks, and provide information.</a:t>
            </a:r>
          </a:p>
          <a:p>
            <a:pPr>
              <a:buFont typeface="+mj-lt"/>
              <a:buAutoNum type="arabicPeriod"/>
            </a:pPr>
            <a:r>
              <a:rPr lang="en-US" sz="2400" b="1" dirty="0"/>
              <a:t>Recommendation Systems:</a:t>
            </a:r>
            <a:r>
              <a:rPr lang="en-US" sz="2400" dirty="0"/>
              <a:t> Platforms like Netflix and Amazon use AI to recommend movies, shows, and products based on your browsing and purchasing history.</a:t>
            </a:r>
          </a:p>
          <a:p>
            <a:pPr>
              <a:buFont typeface="+mj-lt"/>
              <a:buAutoNum type="arabicPeriod"/>
            </a:pPr>
            <a:r>
              <a:rPr lang="en-US" sz="2400" b="1" dirty="0"/>
              <a:t>Autonomous Vehicles:</a:t>
            </a:r>
            <a:r>
              <a:rPr lang="en-US" sz="2400" dirty="0"/>
              <a:t> Self-driving cars use AI to navigate roads, recognize obstacles, and make driving decisions.</a:t>
            </a:r>
          </a:p>
          <a:p>
            <a:pPr>
              <a:buFont typeface="+mj-lt"/>
              <a:buAutoNum type="arabicPeriod"/>
            </a:pPr>
            <a:r>
              <a:rPr lang="en-US" sz="2400" b="1" dirty="0"/>
              <a:t>Chatbots:</a:t>
            </a:r>
            <a:r>
              <a:rPr lang="en-US" sz="2400" dirty="0"/>
              <a:t> Many websites use AI-driven chatbots to provide customer support and answer frequently asked questions.</a:t>
            </a:r>
          </a:p>
          <a:p>
            <a:pPr>
              <a:buFont typeface="+mj-lt"/>
              <a:buAutoNum type="arabicPeriod"/>
            </a:pPr>
            <a:r>
              <a:rPr lang="en-US" sz="2400" b="1" dirty="0"/>
              <a:t>Image and Speech Recognition:</a:t>
            </a:r>
            <a:r>
              <a:rPr lang="en-US" sz="2400" dirty="0"/>
              <a:t> AI powers tools that can identify objects in images or transcribe spoken language into text.</a:t>
            </a:r>
            <a:endParaRPr lang="en-US" sz="2400" dirty="0">
              <a:latin typeface="Times" panose="02020603050405020304" pitchFamily="18" charset="0"/>
              <a:cs typeface="Times" panose="02020603050405020304" pitchFamily="18" charset="0"/>
            </a:endParaRPr>
          </a:p>
          <a:p>
            <a:pPr algn="l"/>
            <a:endParaRPr lang="en-US" sz="2000" b="0" i="0" dirty="0">
              <a:solidFill>
                <a:srgbClr val="1F1F1F"/>
              </a:solidFill>
              <a:effectLst/>
              <a:highlight>
                <a:srgbClr val="FFFFFF"/>
              </a:highlight>
              <a:latin typeface="Times" panose="02020603050405020304" pitchFamily="18" charset="0"/>
              <a:cs typeface="Times" panose="02020603050405020304" pitchFamily="18" charset="0"/>
            </a:endParaRPr>
          </a:p>
          <a:p>
            <a:pPr algn="just"/>
            <a:endParaRPr lang="en-US" sz="2000" dirty="0">
              <a:latin typeface="Times" panose="02020603050405020304" pitchFamily="18" charset="0"/>
              <a:cs typeface="Times" panose="02020603050405020304" pitchFamily="18" charset="0"/>
            </a:endParaRPr>
          </a:p>
        </p:txBody>
      </p:sp>
      <p:sp>
        <p:nvSpPr>
          <p:cNvPr id="6" name="Rectangle 5"/>
          <p:cNvSpPr/>
          <p:nvPr/>
        </p:nvSpPr>
        <p:spPr>
          <a:xfrm>
            <a:off x="4998705" y="493912"/>
            <a:ext cx="3476144" cy="646331"/>
          </a:xfrm>
          <a:prstGeom prst="rect">
            <a:avLst/>
          </a:prstGeom>
        </p:spPr>
        <p:txBody>
          <a:bodyPr wrap="none">
            <a:spAutoFit/>
          </a:bodyPr>
          <a:lstStyle/>
          <a:p>
            <a:pPr algn="ctr"/>
            <a:r>
              <a:rPr lang="en-US" sz="3600" b="1" dirty="0">
                <a:solidFill>
                  <a:srgbClr val="46B0FA"/>
                </a:solidFill>
                <a:latin typeface="Arial"/>
                <a:cs typeface="Arial"/>
              </a:rPr>
              <a:t>Examples of AI</a:t>
            </a:r>
            <a:endParaRPr lang="en-IN" sz="3600" b="1" dirty="0">
              <a:solidFill>
                <a:srgbClr val="46B0FA"/>
              </a:solidFill>
              <a:latin typeface="Arial"/>
              <a:cs typeface="Arial"/>
            </a:endParaRPr>
          </a:p>
        </p:txBody>
      </p:sp>
    </p:spTree>
    <p:extLst>
      <p:ext uri="{BB962C8B-B14F-4D97-AF65-F5344CB8AC3E}">
        <p14:creationId xmlns:p14="http://schemas.microsoft.com/office/powerpoint/2010/main" val="127501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8</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1400"/>
            <a:ext cx="13312400" cy="7486838"/>
          </a:xfrm>
          <a:prstGeom prst="rect">
            <a:avLst/>
          </a:prstGeom>
        </p:spPr>
      </p:pic>
      <p:sp>
        <p:nvSpPr>
          <p:cNvPr id="5" name="Rectangle 4"/>
          <p:cNvSpPr/>
          <p:nvPr/>
        </p:nvSpPr>
        <p:spPr>
          <a:xfrm>
            <a:off x="622999" y="1559876"/>
            <a:ext cx="12449906" cy="4770537"/>
          </a:xfrm>
          <a:prstGeom prst="rect">
            <a:avLst/>
          </a:prstGeom>
        </p:spPr>
        <p:txBody>
          <a:bodyPr wrap="square">
            <a:spAutoFit/>
          </a:bodyPr>
          <a:lstStyle/>
          <a:p>
            <a:r>
              <a:rPr lang="en-US" sz="2400" b="1" dirty="0"/>
              <a:t>6. Fraud Detection:</a:t>
            </a:r>
            <a:r>
              <a:rPr lang="en-US" sz="2400" dirty="0"/>
              <a:t> Banks and financial institutions use AI to monitor transactions and detect fraudulent activity by recognizing unusual patterns.</a:t>
            </a:r>
          </a:p>
          <a:p>
            <a:r>
              <a:rPr lang="en-US" sz="2400" b="1" dirty="0"/>
              <a:t>7. Language Translation:</a:t>
            </a:r>
            <a:r>
              <a:rPr lang="en-US" sz="2400" dirty="0"/>
              <a:t> Services like Google Translate use AI to translate text and speech between different languages.</a:t>
            </a:r>
          </a:p>
          <a:p>
            <a:r>
              <a:rPr lang="en-US" sz="2400" b="1" dirty="0"/>
              <a:t>8. Personalized Learning:</a:t>
            </a:r>
            <a:r>
              <a:rPr lang="en-US" sz="2400" dirty="0"/>
              <a:t> Educational platforms use AI to adapt learning materials and exercises based on a student's progress and needs.</a:t>
            </a:r>
          </a:p>
          <a:p>
            <a:r>
              <a:rPr lang="en-US" sz="2400" b="1" dirty="0"/>
              <a:t>9. Healthcare Diagnostics:</a:t>
            </a:r>
            <a:r>
              <a:rPr lang="en-US" sz="2400" dirty="0"/>
              <a:t> AI assists in diagnosing medical conditions by analyzing medical images, patient data, and historical health records.</a:t>
            </a:r>
          </a:p>
          <a:p>
            <a:r>
              <a:rPr lang="en-US" sz="2400" b="1" dirty="0"/>
              <a:t>10. Smart Home Devices:</a:t>
            </a:r>
            <a:r>
              <a:rPr lang="en-US" sz="2400" dirty="0"/>
              <a:t> AI in smart home devices like thermostats and security systems learns from user behavior to optimize energy use and enhance security.</a:t>
            </a:r>
          </a:p>
          <a:p>
            <a:pPr marL="342900" indent="-342900">
              <a:buFont typeface="Arial" panose="020B0604020202020204" pitchFamily="34" charset="0"/>
              <a:buChar char="•"/>
            </a:pPr>
            <a:endParaRPr lang="en-US" sz="2400" dirty="0">
              <a:latin typeface="Times" panose="02020603050405020304" pitchFamily="18" charset="0"/>
              <a:cs typeface="Times" panose="02020603050405020304" pitchFamily="18" charset="0"/>
            </a:endParaRPr>
          </a:p>
          <a:p>
            <a:pPr algn="l"/>
            <a:endParaRPr lang="en-US" sz="2000" b="0" i="0" dirty="0">
              <a:solidFill>
                <a:srgbClr val="1F1F1F"/>
              </a:solidFill>
              <a:effectLst/>
              <a:highlight>
                <a:srgbClr val="FFFFFF"/>
              </a:highlight>
              <a:latin typeface="Times" panose="02020603050405020304" pitchFamily="18" charset="0"/>
              <a:cs typeface="Times" panose="02020603050405020304" pitchFamily="18" charset="0"/>
            </a:endParaRPr>
          </a:p>
          <a:p>
            <a:pPr algn="just"/>
            <a:endParaRPr lang="en-US" sz="2000" dirty="0">
              <a:latin typeface="Times" panose="02020603050405020304" pitchFamily="18" charset="0"/>
              <a:cs typeface="Times" panose="02020603050405020304" pitchFamily="18" charset="0"/>
            </a:endParaRPr>
          </a:p>
        </p:txBody>
      </p:sp>
      <p:sp>
        <p:nvSpPr>
          <p:cNvPr id="6" name="Rectangle 5"/>
          <p:cNvSpPr/>
          <p:nvPr/>
        </p:nvSpPr>
        <p:spPr>
          <a:xfrm>
            <a:off x="4998705" y="493912"/>
            <a:ext cx="3476144" cy="646331"/>
          </a:xfrm>
          <a:prstGeom prst="rect">
            <a:avLst/>
          </a:prstGeom>
        </p:spPr>
        <p:txBody>
          <a:bodyPr wrap="none">
            <a:spAutoFit/>
          </a:bodyPr>
          <a:lstStyle/>
          <a:p>
            <a:pPr algn="ctr"/>
            <a:r>
              <a:rPr lang="en-US" sz="3600" b="1" dirty="0">
                <a:solidFill>
                  <a:srgbClr val="46B0FA"/>
                </a:solidFill>
                <a:latin typeface="Arial"/>
                <a:cs typeface="Arial"/>
              </a:rPr>
              <a:t>Examples of AI</a:t>
            </a:r>
            <a:endParaRPr lang="en-IN" sz="3600" b="1" dirty="0">
              <a:solidFill>
                <a:srgbClr val="46B0FA"/>
              </a:solidFill>
              <a:latin typeface="Arial"/>
              <a:cs typeface="Arial"/>
            </a:endParaRPr>
          </a:p>
        </p:txBody>
      </p:sp>
    </p:spTree>
    <p:extLst>
      <p:ext uri="{BB962C8B-B14F-4D97-AF65-F5344CB8AC3E}">
        <p14:creationId xmlns:p14="http://schemas.microsoft.com/office/powerpoint/2010/main" val="322605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2A20A6-2C11-4CB1-9193-A0D80FC8463A}" type="slidenum">
              <a:rPr lang="en-IN" smtClean="0"/>
              <a:t>9</a:t>
            </a:fld>
            <a:endParaRPr lang="en-IN"/>
          </a:p>
        </p:txBody>
      </p:sp>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375" y="1400"/>
            <a:ext cx="13312400" cy="7486838"/>
          </a:xfrm>
          <a:prstGeom prst="rect">
            <a:avLst/>
          </a:prstGeom>
        </p:spPr>
      </p:pic>
      <p:sp>
        <p:nvSpPr>
          <p:cNvPr id="5" name="Rectangle 4"/>
          <p:cNvSpPr/>
          <p:nvPr/>
        </p:nvSpPr>
        <p:spPr>
          <a:xfrm>
            <a:off x="570016" y="1140243"/>
            <a:ext cx="12502889" cy="6247864"/>
          </a:xfrm>
          <a:prstGeom prst="rect">
            <a:avLst/>
          </a:prstGeom>
        </p:spPr>
        <p:txBody>
          <a:bodyPr wrap="square">
            <a:spAutoFit/>
          </a:bodyPr>
          <a:lstStyle/>
          <a:p>
            <a:r>
              <a:rPr lang="en-US" sz="2400" dirty="0"/>
              <a:t>The key components of AI include:</a:t>
            </a:r>
          </a:p>
          <a:p>
            <a:pPr>
              <a:buFont typeface="+mj-lt"/>
              <a:buAutoNum type="arabicPeriod"/>
            </a:pPr>
            <a:r>
              <a:rPr lang="en-US" sz="2400" b="1" dirty="0"/>
              <a:t>Data:</a:t>
            </a:r>
            <a:r>
              <a:rPr lang="en-US" sz="2400" dirty="0"/>
              <a:t> AI systems rely on large volumes of data to learn and make decisions. This data can come from various sources, including sensors, databases, and user interactions.</a:t>
            </a:r>
          </a:p>
          <a:p>
            <a:pPr>
              <a:buFont typeface="+mj-lt"/>
              <a:buAutoNum type="arabicPeriod"/>
            </a:pPr>
            <a:r>
              <a:rPr lang="en-US" sz="2400" b="1" dirty="0"/>
              <a:t>Algorithms:</a:t>
            </a:r>
            <a:r>
              <a:rPr lang="en-US" sz="2400" dirty="0"/>
              <a:t> These are the mathematical and computational procedures used to process data and make predictions or decisions. Common algorithms include machine learning algorithms, optimization techniques, and neural networks.</a:t>
            </a:r>
          </a:p>
          <a:p>
            <a:pPr>
              <a:buFont typeface="+mj-lt"/>
              <a:buAutoNum type="arabicPeriod"/>
            </a:pPr>
            <a:r>
              <a:rPr lang="en-US" sz="2400" b="1" dirty="0"/>
              <a:t>Models:</a:t>
            </a:r>
            <a:r>
              <a:rPr lang="en-US" sz="2400" dirty="0"/>
              <a:t> AI models are created using algorithms and trained on data. They represent patterns and relationships in the data, enabling the system to make predictions or perform tasks based on new inputs.</a:t>
            </a:r>
          </a:p>
          <a:p>
            <a:pPr>
              <a:buFont typeface="+mj-lt"/>
              <a:buAutoNum type="arabicPeriod"/>
            </a:pPr>
            <a:r>
              <a:rPr lang="en-US" sz="2400" b="1" dirty="0"/>
              <a:t>Training:</a:t>
            </a:r>
            <a:r>
              <a:rPr lang="en-US" sz="2400" dirty="0"/>
              <a:t> This involves feeding data into an AI model and adjusting the model's parameters to improve its performance. Training helps the model learn from the data and refine its predictions or decisions.</a:t>
            </a:r>
          </a:p>
          <a:p>
            <a:pPr>
              <a:buFont typeface="+mj-lt"/>
              <a:buAutoNum type="arabicPeriod"/>
            </a:pPr>
            <a:r>
              <a:rPr lang="en-US" sz="2400" b="1" dirty="0"/>
              <a:t>Inference:</a:t>
            </a:r>
            <a:r>
              <a:rPr lang="en-US" sz="2400" dirty="0"/>
              <a:t> After training, AI models are used to make predictions or decisions based on new, unseen data. This process is known as inference and involves applying the learned patterns to real-world scenarios.</a:t>
            </a:r>
            <a:endParaRPr lang="en-US" sz="2400" dirty="0">
              <a:latin typeface="Times" panose="02020603050405020304" pitchFamily="18" charset="0"/>
              <a:cs typeface="Times" panose="02020603050405020304" pitchFamily="18" charset="0"/>
            </a:endParaRPr>
          </a:p>
          <a:p>
            <a:pPr algn="l"/>
            <a:endParaRPr lang="en-US" sz="2000" b="0" i="0" dirty="0">
              <a:solidFill>
                <a:srgbClr val="1F1F1F"/>
              </a:solidFill>
              <a:effectLst/>
              <a:highlight>
                <a:srgbClr val="FFFFFF"/>
              </a:highlight>
              <a:latin typeface="Times" panose="02020603050405020304" pitchFamily="18" charset="0"/>
              <a:cs typeface="Times" panose="02020603050405020304" pitchFamily="18" charset="0"/>
            </a:endParaRPr>
          </a:p>
          <a:p>
            <a:pPr algn="just"/>
            <a:endParaRPr lang="en-US" sz="2000" dirty="0">
              <a:latin typeface="Times" panose="02020603050405020304" pitchFamily="18" charset="0"/>
              <a:cs typeface="Times" panose="02020603050405020304" pitchFamily="18" charset="0"/>
            </a:endParaRPr>
          </a:p>
        </p:txBody>
      </p:sp>
      <p:sp>
        <p:nvSpPr>
          <p:cNvPr id="6" name="Rectangle 5"/>
          <p:cNvSpPr/>
          <p:nvPr/>
        </p:nvSpPr>
        <p:spPr>
          <a:xfrm>
            <a:off x="4177968" y="493912"/>
            <a:ext cx="5117619" cy="646331"/>
          </a:xfrm>
          <a:prstGeom prst="rect">
            <a:avLst/>
          </a:prstGeom>
        </p:spPr>
        <p:txBody>
          <a:bodyPr wrap="none">
            <a:spAutoFit/>
          </a:bodyPr>
          <a:lstStyle/>
          <a:p>
            <a:pPr algn="ctr"/>
            <a:r>
              <a:rPr lang="en-US" sz="3600" b="1" dirty="0">
                <a:solidFill>
                  <a:srgbClr val="00B0F0"/>
                </a:solidFill>
                <a:latin typeface="Arial" panose="020B0604020202020204" pitchFamily="34" charset="0"/>
                <a:cs typeface="Arial" panose="020B0604020202020204" pitchFamily="34" charset="0"/>
              </a:rPr>
              <a:t>Key Components of AI</a:t>
            </a:r>
            <a:endParaRPr lang="en-IN" sz="3600" b="1" dirty="0">
              <a:solidFill>
                <a:srgbClr val="46B0FA"/>
              </a:solidFill>
              <a:latin typeface="Arial"/>
              <a:cs typeface="Arial"/>
            </a:endParaRPr>
          </a:p>
        </p:txBody>
      </p:sp>
    </p:spTree>
    <p:extLst>
      <p:ext uri="{BB962C8B-B14F-4D97-AF65-F5344CB8AC3E}">
        <p14:creationId xmlns:p14="http://schemas.microsoft.com/office/powerpoint/2010/main" val="1544388505"/>
      </p:ext>
    </p:extLst>
  </p:cSld>
  <p:clrMapOvr>
    <a:masterClrMapping/>
  </p:clrMapOvr>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3" id="{E7C8CADF-39FB-4347-932C-2593CB915021}" vid="{028628A9-9240-48A5-AF7E-3C412E5CA9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Theme3</Template>
  <TotalTime>10052</TotalTime>
  <Words>4173</Words>
  <Application>Microsoft Office PowerPoint</Application>
  <PresentationFormat>Custom</PresentationFormat>
  <Paragraphs>419</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Times</vt:lpstr>
      <vt:lpstr>Times New Roman</vt:lpstr>
      <vt:lpstr>Wingdings</vt:lpstr>
      <vt:lpstr>Theme3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Types/Stages of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AI</vt:lpstr>
      <vt:lpstr>PowerPoint Presentation</vt:lpstr>
      <vt:lpstr>Disadvantages of AI</vt:lpstr>
      <vt:lpstr>PowerPoint Presentation</vt:lpstr>
      <vt:lpstr>Limitations of AI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Sukeshi Parnami</dc:creator>
  <cp:lastModifiedBy>Khushboo</cp:lastModifiedBy>
  <cp:revision>465</cp:revision>
  <dcterms:created xsi:type="dcterms:W3CDTF">2023-06-27T05:32:28Z</dcterms:created>
  <dcterms:modified xsi:type="dcterms:W3CDTF">2025-08-25T10:48:44Z</dcterms:modified>
</cp:coreProperties>
</file>